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64" r:id="rId5"/>
    <p:sldId id="265" r:id="rId6"/>
    <p:sldId id="266" r:id="rId7"/>
    <p:sldId id="267" r:id="rId8"/>
    <p:sldId id="268" r:id="rId9"/>
    <p:sldId id="280" r:id="rId10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CFDA0-A765-F441-859C-CE4D1F53A04C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A66E-CC41-4141-A330-738C7855CD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89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12D9-F304-3546-94D8-AC53075C62EC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8F3BF-16AD-C248-AFEE-9B9A0E8100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5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10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3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20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01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61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41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06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60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8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41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AB5A-7A24-A347-9318-4D06B1922F3D}" type="datetimeFigureOut">
              <a:rPr lang="de-DE" smtClean="0"/>
              <a:t>02.11.16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39BA3-D1F4-CF4C-BF03-20B6DF9AA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08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Ausstieg aus der Atomenergie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Frage-Antwort-Karten zur Textarbeit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95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Schlüsselbegriffe 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096302"/>
              </p:ext>
            </p:extLst>
          </p:nvPr>
        </p:nvGraphicFramePr>
        <p:xfrm>
          <a:off x="457200" y="1600200"/>
          <a:ext cx="82296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Wie</a:t>
                      </a:r>
                      <a:r>
                        <a:rPr lang="de-DE" baseline="0" dirty="0" smtClean="0"/>
                        <a:t> wird (würde) die Schweizer Bevölkerung bei einem schweren Atomkraftwerk-Unfall / </a:t>
                      </a:r>
                      <a:r>
                        <a:rPr lang="de-DE" u="sng" baseline="0" dirty="0" smtClean="0"/>
                        <a:t>Reaktor-Unfall</a:t>
                      </a:r>
                      <a:r>
                        <a:rPr lang="de-DE" baseline="0" dirty="0" smtClean="0"/>
                        <a:t> alarmiert?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/>
                        <a:t>-&gt; </a:t>
                      </a:r>
                      <a:r>
                        <a:rPr lang="de-DE" b="0" baseline="0" dirty="0" smtClean="0"/>
                        <a:t>siehe Atomkraftwerk-Unfall</a:t>
                      </a:r>
                      <a:endParaRPr lang="de-D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Was wird bei einem schweren </a:t>
                      </a:r>
                      <a:r>
                        <a:rPr lang="de-DE" baseline="0" dirty="0" smtClean="0"/>
                        <a:t>Atomkraftwerk-Unfall (AKW) = </a:t>
                      </a:r>
                      <a:r>
                        <a:rPr lang="de-DE" dirty="0" smtClean="0"/>
                        <a:t>(Reaktor-Unfall)</a:t>
                      </a:r>
                      <a:r>
                        <a:rPr lang="de-DE" baseline="0" dirty="0" smtClean="0"/>
                        <a:t> freigesetzt?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/>
                        <a:t>-&gt; </a:t>
                      </a:r>
                      <a:r>
                        <a:rPr lang="de-DE" b="0" baseline="0" dirty="0" smtClean="0"/>
                        <a:t>siehe Atomkraftwerk-Unfall</a:t>
                      </a:r>
                      <a:endParaRPr lang="de-DE" b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r>
                        <a:rPr lang="de-DE" dirty="0" smtClean="0"/>
                        <a:t>Die</a:t>
                      </a:r>
                      <a:r>
                        <a:rPr lang="de-DE" baseline="0" dirty="0" smtClean="0"/>
                        <a:t> Schweizer Bevölkerung wird mittels</a:t>
                      </a:r>
                    </a:p>
                    <a:p>
                      <a:endParaRPr lang="de-D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Sirenen-Alarm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Radio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und anderen Medien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/>
                        <a:t>informiert.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u="sng" dirty="0" smtClean="0"/>
                        <a:t>Radioaktives</a:t>
                      </a:r>
                      <a:r>
                        <a:rPr lang="de-DE" baseline="0" dirty="0" smtClean="0"/>
                        <a:t> Jod. </a:t>
                      </a:r>
                    </a:p>
                    <a:p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(Dieses wird vom Menschen durch die Atemluft eingenommen und reichert sich in den </a:t>
                      </a:r>
                      <a:r>
                        <a:rPr lang="de-DE" b="1" u="sng" baseline="0" dirty="0" smtClean="0"/>
                        <a:t>Schilddrüse</a:t>
                      </a:r>
                      <a:r>
                        <a:rPr lang="de-DE" b="1" baseline="0" dirty="0" smtClean="0"/>
                        <a:t>n </a:t>
                      </a:r>
                      <a:r>
                        <a:rPr lang="de-DE" baseline="0" dirty="0" smtClean="0"/>
                        <a:t>an).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04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</a:t>
            </a:r>
            <a:r>
              <a:rPr lang="de-DE" smtClean="0"/>
              <a:t>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944989"/>
              </p:ext>
            </p:extLst>
          </p:nvPr>
        </p:nvGraphicFramePr>
        <p:xfrm>
          <a:off x="457200" y="1600200"/>
          <a:ext cx="82296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r>
                        <a:rPr lang="de-DE" b="1" baseline="0" dirty="0" smtClean="0"/>
                        <a:t>Was können Jodtabletten – bei rechtzeitiger Einnahme verhindern?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</a:t>
                      </a:r>
                      <a:r>
                        <a:rPr lang="de-DE" baseline="0" dirty="0" smtClean="0"/>
                        <a:t> welchem </a:t>
                      </a:r>
                      <a:r>
                        <a:rPr lang="de-DE" u="sng" baseline="0" dirty="0" smtClean="0"/>
                        <a:t>Umkreis</a:t>
                      </a:r>
                      <a:r>
                        <a:rPr lang="de-DE" baseline="0" dirty="0" smtClean="0"/>
                        <a:t> (km) wurden die Jodtabletten an alle Haushalte verteilt?</a:t>
                      </a:r>
                    </a:p>
                    <a:p>
                      <a:endParaRPr lang="de-DE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/>
                        <a:t>Welches</a:t>
                      </a:r>
                      <a:r>
                        <a:rPr lang="de-DE" u="sng" baseline="0" dirty="0" smtClean="0"/>
                        <a:t> </a:t>
                      </a:r>
                      <a:r>
                        <a:rPr lang="de-DE" baseline="0" dirty="0" smtClean="0"/>
                        <a:t>Atomkraftwerk (AKW)</a:t>
                      </a:r>
                    </a:p>
                    <a:p>
                      <a:r>
                        <a:rPr lang="de-DE" baseline="0" dirty="0" smtClean="0"/>
                        <a:t>ist von Wetzikon aus am nächsten gelegen?</a:t>
                      </a:r>
                      <a:endParaRPr lang="de-D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r>
                        <a:rPr lang="de-DE" dirty="0" smtClean="0"/>
                        <a:t>Jodtabletten verhindern die Aufnahme</a:t>
                      </a:r>
                      <a:r>
                        <a:rPr lang="de-DE" baseline="0" dirty="0" smtClean="0"/>
                        <a:t> von </a:t>
                      </a:r>
                      <a:r>
                        <a:rPr lang="de-DE" u="sng" baseline="0" dirty="0" smtClean="0"/>
                        <a:t>radioaktivem</a:t>
                      </a:r>
                      <a:r>
                        <a:rPr lang="de-DE" baseline="0" dirty="0" smtClean="0"/>
                        <a:t> Jod.</a:t>
                      </a:r>
                    </a:p>
                    <a:p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So kann sich das freigesetzte radioaktive Jod nicht an den Schilddrüsen anreichern.</a:t>
                      </a:r>
                    </a:p>
                    <a:p>
                      <a:endParaRPr lang="de-DE" baseline="0" dirty="0" smtClean="0"/>
                    </a:p>
                    <a:p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Die Bundesbehörden verschickten an alle Haushalte, </a:t>
                      </a:r>
                      <a:r>
                        <a:rPr lang="de-DE" b="1" dirty="0" smtClean="0"/>
                        <a:t>die sich</a:t>
                      </a:r>
                      <a:r>
                        <a:rPr lang="de-DE" b="1" baseline="0" dirty="0" smtClean="0"/>
                        <a:t> im Umkreis von 50 km </a:t>
                      </a:r>
                      <a:r>
                        <a:rPr lang="de-DE" b="0" baseline="0" dirty="0" smtClean="0"/>
                        <a:t>befinden,</a:t>
                      </a:r>
                      <a:r>
                        <a:rPr lang="de-DE" b="1" dirty="0" smtClean="0"/>
                        <a:t> </a:t>
                      </a:r>
                      <a:r>
                        <a:rPr lang="de-DE" dirty="0" smtClean="0"/>
                        <a:t>Jod-Tabletten</a:t>
                      </a:r>
                      <a:r>
                        <a:rPr lang="de-DE" baseline="0" dirty="0" smtClean="0"/>
                        <a:t> und das entsprechende Informationsblatt in 9 Sprachen.</a:t>
                      </a:r>
                    </a:p>
                    <a:p>
                      <a:endParaRPr lang="de-DE" baseline="0" dirty="0" smtClean="0"/>
                    </a:p>
                    <a:p>
                      <a:r>
                        <a:rPr lang="de-DE" b="1" baseline="0" dirty="0" err="1" smtClean="0"/>
                        <a:t>Beznau</a:t>
                      </a:r>
                      <a:r>
                        <a:rPr lang="de-DE" baseline="0" dirty="0" smtClean="0"/>
                        <a:t> 1 und 2 liegen am nächsten (innerhalb dieser 50 km)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55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</a:t>
            </a:r>
            <a:r>
              <a:rPr lang="de-DE" smtClean="0"/>
              <a:t>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7266"/>
              </p:ext>
            </p:extLst>
          </p:nvPr>
        </p:nvGraphicFramePr>
        <p:xfrm>
          <a:off x="457200" y="1600200"/>
          <a:ext cx="8229600" cy="506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r>
                        <a:rPr lang="de-DE" dirty="0" smtClean="0"/>
                        <a:t>Nennen</a:t>
                      </a:r>
                      <a:r>
                        <a:rPr lang="de-DE" baseline="0" dirty="0" smtClean="0"/>
                        <a:t> Sie zwei bis drei Beispiele für </a:t>
                      </a:r>
                      <a:br>
                        <a:rPr lang="de-DE" baseline="0" dirty="0" smtClean="0"/>
                      </a:br>
                      <a:r>
                        <a:rPr lang="de-DE" u="sng" baseline="0" dirty="0" smtClean="0"/>
                        <a:t>Einsparpotenziale</a:t>
                      </a:r>
                      <a:r>
                        <a:rPr lang="de-DE" baseline="0" dirty="0" smtClean="0"/>
                        <a:t>? Wie kann man Strom sparen?</a:t>
                      </a:r>
                    </a:p>
                    <a:p>
                      <a:endParaRPr lang="de-DE" baseline="0" dirty="0" smtClean="0"/>
                    </a:p>
                    <a:p>
                      <a:r>
                        <a:rPr lang="de-DE" b="0" baseline="0" dirty="0" smtClean="0"/>
                        <a:t>-&gt; siehe auch „Inhalt der Initiative“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Was ist</a:t>
                      </a:r>
                      <a:r>
                        <a:rPr lang="de-DE" baseline="0" dirty="0" smtClean="0"/>
                        <a:t> die </a:t>
                      </a:r>
                      <a:r>
                        <a:rPr lang="de-DE" u="sng" baseline="0" dirty="0" smtClean="0"/>
                        <a:t>Energiestrategie 2050 ? </a:t>
                      </a:r>
                    </a:p>
                    <a:p>
                      <a:endParaRPr lang="de-DE" u="sng" baseline="0" dirty="0" smtClean="0"/>
                    </a:p>
                    <a:p>
                      <a:endParaRPr lang="de-DE" u="sng" baseline="0" dirty="0" smtClean="0"/>
                    </a:p>
                    <a:p>
                      <a:endParaRPr lang="de-DE" u="sng" baseline="0" dirty="0" smtClean="0"/>
                    </a:p>
                    <a:p>
                      <a:r>
                        <a:rPr lang="de-DE" u="none" baseline="0" dirty="0" smtClean="0"/>
                        <a:t>-&gt; </a:t>
                      </a:r>
                      <a:r>
                        <a:rPr lang="de-DE" b="0" u="none" baseline="0" dirty="0" smtClean="0"/>
                        <a:t>siehe „Energiestrategie 2050“</a:t>
                      </a:r>
                      <a:endParaRPr lang="de-DE" u="non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Ersatz von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alten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Glühbirnen durch LED-Lampen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Ersatz von alten Elektromotoren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Ersatz alter Kühl- und Gefriergeräte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Ersatz von alten Geräten durch </a:t>
                      </a:r>
                      <a:r>
                        <a:rPr lang="de-DE" u="sng" baseline="0" dirty="0" smtClean="0"/>
                        <a:t>energieeffiziente</a:t>
                      </a:r>
                      <a:r>
                        <a:rPr lang="de-DE" baseline="0" dirty="0" smtClean="0"/>
                        <a:t> Geräte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Die Energiestrategie 2050 sieht vor, dass alle Atomkraftwerke (AKWs) am Ende ihrer </a:t>
                      </a:r>
                      <a:r>
                        <a:rPr lang="de-DE" u="sng" baseline="0" dirty="0" smtClean="0"/>
                        <a:t>sicherheitstechnischen Betriebsdauer</a:t>
                      </a:r>
                      <a:r>
                        <a:rPr lang="de-DE" u="none" baseline="0" dirty="0" smtClean="0"/>
                        <a:t> abgeschaltet werden.</a:t>
                      </a:r>
                    </a:p>
                    <a:p>
                      <a:endParaRPr lang="de-DE" u="none" baseline="0" dirty="0" smtClean="0"/>
                    </a:p>
                    <a:p>
                      <a:r>
                        <a:rPr lang="de-DE" u="none" baseline="0" dirty="0" smtClean="0"/>
                        <a:t>Die Energiestrategie 2050 ist eigentlich der Gegenvorschlag auf die eingereichte „Atomausstiegsinitiative“, die fixe Laufzeiten vorsieht.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56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</a:t>
            </a:r>
            <a:r>
              <a:rPr lang="de-DE" smtClean="0"/>
              <a:t>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641057"/>
              </p:ext>
            </p:extLst>
          </p:nvPr>
        </p:nvGraphicFramePr>
        <p:xfrm>
          <a:off x="457200" y="1600200"/>
          <a:ext cx="8229600" cy="506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r>
                        <a:rPr lang="de-DE" b="0" baseline="0" dirty="0" smtClean="0"/>
                        <a:t>Welche (offensichtlichen) Vorteile hat Atomenergie im Vergleich zu </a:t>
                      </a:r>
                      <a:r>
                        <a:rPr lang="de-DE" b="0" u="sng" baseline="0" dirty="0" smtClean="0"/>
                        <a:t>alternativen Energien</a:t>
                      </a:r>
                      <a:r>
                        <a:rPr lang="de-DE" b="0" baseline="0" dirty="0" smtClean="0"/>
                        <a:t>?</a:t>
                      </a:r>
                    </a:p>
                    <a:p>
                      <a:endParaRPr lang="de-DE" b="0" baseline="0" dirty="0" smtClean="0"/>
                    </a:p>
                    <a:p>
                      <a:endParaRPr lang="de-DE" b="0" baseline="0" dirty="0" smtClean="0"/>
                    </a:p>
                    <a:p>
                      <a:r>
                        <a:rPr lang="de-DE" b="0" baseline="0" dirty="0" smtClean="0"/>
                        <a:t>-&gt; Siehe „Atomenergie in der Schweiz“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u="none" dirty="0" smtClean="0"/>
                        <a:t>Was verlangt die „Atomausstiegsinitiative</a:t>
                      </a:r>
                      <a:r>
                        <a:rPr lang="de-DE" u="none" baseline="0" dirty="0" smtClean="0"/>
                        <a:t>“  bzw. worin besteht der wesentliche Unterschied zur „Energiestrategie 2050“</a:t>
                      </a:r>
                    </a:p>
                    <a:p>
                      <a:endParaRPr lang="de-DE" u="none" baseline="0" dirty="0" smtClean="0"/>
                    </a:p>
                    <a:p>
                      <a:r>
                        <a:rPr lang="de-DE" u="none" baseline="0" dirty="0" smtClean="0"/>
                        <a:t>-</a:t>
                      </a:r>
                      <a:r>
                        <a:rPr lang="de-DE" b="0" u="none" baseline="0" dirty="0" smtClean="0"/>
                        <a:t>&gt; siehe auch „Atomausstieginitiative“</a:t>
                      </a:r>
                      <a:endParaRPr lang="de-DE" b="0" u="non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r>
                        <a:rPr lang="de-DE" dirty="0" smtClean="0"/>
                        <a:t>Im Vergleich zu alternativen Energiequellen</a:t>
                      </a:r>
                      <a:r>
                        <a:rPr lang="de-DE" baseline="0" dirty="0" smtClean="0"/>
                        <a:t> hat Atomenergie folgende Vorteile:</a:t>
                      </a:r>
                    </a:p>
                    <a:p>
                      <a:endParaRPr lang="de-D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Tiefe Produktionskosten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smtClean="0"/>
                        <a:t>Hohe Versorgungssicherheit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 Atomausstiegsinitiative fordert 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festgelegte Laufzeiten (max. 45 Jahre) für alle bestehenden Atomkraftwerke und ein Verbot für die Herstellung bzw. Inbetriebnahme von neuen Atomkraftwerken in der Schweiz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de-DE" sz="18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(gegenüber der Energiestrategie, die eine </a:t>
                      </a:r>
                      <a:r>
                        <a:rPr lang="de-DE" u="sng" baseline="0" dirty="0" smtClean="0"/>
                        <a:t>sicherheitstechnischen Betriebsdauer</a:t>
                      </a:r>
                      <a:r>
                        <a:rPr lang="de-DE" u="none" baseline="0" dirty="0" smtClean="0"/>
                        <a:t> vorsieht).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73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680290"/>
              </p:ext>
            </p:extLst>
          </p:nvPr>
        </p:nvGraphicFramePr>
        <p:xfrm>
          <a:off x="457200" y="1600200"/>
          <a:ext cx="82296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Nennen Sie einige Parteien, Verbände, </a:t>
                      </a:r>
                      <a:r>
                        <a:rPr lang="de-DE" b="0" u="none" baseline="0" dirty="0" smtClean="0"/>
                        <a:t>Interessensgemeinschaften, etc., welche die Initiative unterstützen.</a:t>
                      </a:r>
                      <a:endParaRPr lang="de-DE" b="0" u="none" dirty="0" smtClean="0"/>
                    </a:p>
                    <a:p>
                      <a:endParaRPr lang="de-DE" b="0" baseline="0" dirty="0" smtClean="0"/>
                    </a:p>
                    <a:p>
                      <a:endParaRPr lang="de-DE" b="0" baseline="0" dirty="0" smtClean="0"/>
                    </a:p>
                    <a:p>
                      <a:r>
                        <a:rPr lang="de-DE" b="0" baseline="0" dirty="0" smtClean="0"/>
                        <a:t>-&gt; Siehe 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Nennen Sie einige Parteien, Verbände, </a:t>
                      </a:r>
                      <a:r>
                        <a:rPr lang="de-DE" b="0" u="none" baseline="0" dirty="0" smtClean="0"/>
                        <a:t>Interessensgemeinschaften, etc., welche gegen die Initiative bzw. für den  Gegenvorschlag des Bundesrates sind.</a:t>
                      </a:r>
                    </a:p>
                    <a:p>
                      <a:r>
                        <a:rPr lang="de-DE" b="0" u="none" baseline="0" dirty="0" smtClean="0"/>
                        <a:t> </a:t>
                      </a:r>
                    </a:p>
                    <a:p>
                      <a:endParaRPr lang="de-DE" b="0" u="none" baseline="0" dirty="0" smtClean="0"/>
                    </a:p>
                    <a:p>
                      <a:r>
                        <a:rPr lang="de-DE" b="0" u="none" baseline="0" dirty="0" smtClean="0"/>
                        <a:t>-&gt; siehe Kontra</a:t>
                      </a:r>
                      <a:endParaRPr lang="de-DE" b="0" u="non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dirty="0" smtClean="0"/>
                        <a:t>Grüne</a:t>
                      </a:r>
                      <a:r>
                        <a:rPr lang="de-DE" baseline="0" dirty="0" smtClean="0"/>
                        <a:t> Partei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/>
                        <a:t>Grün liberale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/>
                        <a:t>SP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/>
                        <a:t>Greenpeace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/>
                        <a:t>WWF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/>
                        <a:t>Agentur für Erneuerbare Energien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u="none" baseline="0" dirty="0" smtClean="0"/>
                        <a:t>(Bundesrat mit Gegenvorschlag)</a:t>
                      </a:r>
                    </a:p>
                    <a:p>
                      <a:r>
                        <a:rPr lang="de-DE" u="none" baseline="0" dirty="0" smtClean="0"/>
                        <a:t>Swiss </a:t>
                      </a:r>
                      <a:r>
                        <a:rPr lang="de-DE" u="none" baseline="0" dirty="0" err="1" smtClean="0"/>
                        <a:t>Nuclear</a:t>
                      </a:r>
                      <a:endParaRPr lang="de-DE" u="none" baseline="0" dirty="0" smtClean="0"/>
                    </a:p>
                    <a:p>
                      <a:r>
                        <a:rPr lang="de-DE" u="none" baseline="0" dirty="0" smtClean="0"/>
                        <a:t>SVP</a:t>
                      </a:r>
                    </a:p>
                    <a:p>
                      <a:r>
                        <a:rPr lang="de-DE" u="none" baseline="0" dirty="0" smtClean="0"/>
                        <a:t>Atomlobby</a:t>
                      </a:r>
                    </a:p>
                    <a:p>
                      <a:endParaRPr lang="de-DE" u="none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47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749375"/>
              </p:ext>
            </p:extLst>
          </p:nvPr>
        </p:nvGraphicFramePr>
        <p:xfrm>
          <a:off x="457200" y="1600200"/>
          <a:ext cx="82296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Wie sieht heute  die ungefähre Stromerzeugung in der Schweiz aus. Das </a:t>
                      </a:r>
                      <a:r>
                        <a:rPr lang="de-DE" b="0" baseline="0" dirty="0" err="1" smtClean="0"/>
                        <a:t>heisst</a:t>
                      </a:r>
                      <a:r>
                        <a:rPr lang="de-DE" b="0" baseline="0" dirty="0" smtClean="0"/>
                        <a:t>, wer und was produziert in der Schweiz Strom? (Aufteilung in Prozenten, muss nicht genau sein)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- Siehe „Atomenergie Schweiz“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u="none" dirty="0" smtClean="0"/>
                        <a:t>Wie</a:t>
                      </a:r>
                      <a:r>
                        <a:rPr lang="de-DE" b="0" u="none" baseline="0" dirty="0" smtClean="0"/>
                        <a:t> will die Energiestrategie 2050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u="none" baseline="0" dirty="0" smtClean="0"/>
                        <a:t>den Ausfall der Atomenergie ersetzen/kompensieren?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u="none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u="non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de-DE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dirty="0" smtClean="0"/>
                        <a:t>36 %</a:t>
                      </a:r>
                      <a:r>
                        <a:rPr lang="de-DE" baseline="0" dirty="0" smtClean="0"/>
                        <a:t> AKWs (Atomenergie)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baseline="0" dirty="0" smtClean="0"/>
                        <a:t>60%  Wasserkraftwerke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baseline="0" dirty="0" smtClean="0"/>
                        <a:t>10 % Konventionell-thermische und Fernkraftwerke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de-DE" baseline="0" dirty="0" smtClean="0"/>
                        <a:t>4  %  Erneuerbare Energien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u="none" baseline="0" dirty="0" smtClean="0"/>
                        <a:t>Die Energiestrategie 2050 will die atomare Stromproduktion </a:t>
                      </a:r>
                      <a:r>
                        <a:rPr lang="de-DE" b="1" u="none" baseline="0" dirty="0" smtClean="0"/>
                        <a:t>durch </a:t>
                      </a:r>
                      <a:r>
                        <a:rPr lang="de-DE" b="1" u="sng" baseline="0" dirty="0" err="1" smtClean="0"/>
                        <a:t>Effzienzgewinne</a:t>
                      </a:r>
                      <a:r>
                        <a:rPr lang="de-DE" b="1" u="none" baseline="0" dirty="0" smtClean="0"/>
                        <a:t> und den Ausbau </a:t>
                      </a:r>
                      <a:r>
                        <a:rPr lang="de-DE" b="1" u="sng" baseline="0" dirty="0" smtClean="0"/>
                        <a:t>erneuerbarer Energien.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309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074671"/>
              </p:ext>
            </p:extLst>
          </p:nvPr>
        </p:nvGraphicFramePr>
        <p:xfrm>
          <a:off x="457200" y="1600200"/>
          <a:ext cx="8229600" cy="506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Was sind die Kriterien für die Argumente (Pro und Kontra)</a:t>
                      </a:r>
                      <a:br>
                        <a:rPr lang="de-DE" b="0" baseline="0" dirty="0" smtClean="0"/>
                      </a:br>
                      <a:r>
                        <a:rPr lang="de-DE" b="0" baseline="0" dirty="0" smtClean="0"/>
                        <a:t/>
                      </a:r>
                      <a:br>
                        <a:rPr lang="de-DE" b="0" baseline="0" dirty="0" smtClean="0"/>
                      </a:br>
                      <a:r>
                        <a:rPr lang="de-DE" b="0" baseline="0" dirty="0" smtClean="0"/>
                        <a:t/>
                      </a:r>
                      <a:br>
                        <a:rPr lang="de-DE" b="0" baseline="0" dirty="0" smtClean="0"/>
                      </a:br>
                      <a:endParaRPr lang="de-DE" b="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>
                          <a:sym typeface="Wingdings"/>
                        </a:rPr>
                        <a:t> Siehe „Atomenergie Schweiz“</a:t>
                      </a:r>
                      <a:endParaRPr lang="de-DE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u="none" dirty="0" smtClean="0"/>
                        <a:t>Wie</a:t>
                      </a:r>
                      <a:r>
                        <a:rPr lang="de-DE" b="0" u="none" baseline="0" dirty="0" smtClean="0"/>
                        <a:t> will die Atomausstiegsinitiative den Ausfall der Atomenergie ersetzen/kompensieren? Bzw. wo ist ihr Schwerpunkt?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u="none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u="none" dirty="0" smtClean="0">
                          <a:sym typeface="Wingdings"/>
                        </a:rPr>
                        <a:t> Siehe Atomausstiegsinitiative</a:t>
                      </a:r>
                      <a:endParaRPr lang="de-DE" b="0" u="non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de-DE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Potenziale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Kosten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Sicherheit: Umwelteinflüsse (Belastung, auch Kosten)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Versorgungssicherheit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 smtClean="0"/>
                        <a:t>Aussenpolitik</a:t>
                      </a:r>
                      <a:r>
                        <a:rPr lang="de-DE" baseline="0" dirty="0" smtClean="0"/>
                        <a:t> (Europa, weltweit)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 u="non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u="none" baseline="0" dirty="0" smtClean="0"/>
                        <a:t>Der Ausstiegsinitiative legt den </a:t>
                      </a:r>
                      <a:r>
                        <a:rPr lang="de-DE" b="1" u="none" baseline="0" dirty="0" smtClean="0"/>
                        <a:t>Schwerpunkt auf die drei 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="1" u="non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1" u="none" baseline="0" dirty="0" smtClean="0"/>
                        <a:t>Einsparungen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1" u="none" baseline="0" dirty="0" smtClean="0"/>
                        <a:t>Energieeffizienz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1" u="none" baseline="0" dirty="0" smtClean="0"/>
                        <a:t>Erneuerbare Energien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="0" u="non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="0" u="none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372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Schüsselbegriffe / Fakten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59691"/>
              </p:ext>
            </p:extLst>
          </p:nvPr>
        </p:nvGraphicFramePr>
        <p:xfrm>
          <a:off x="457200" y="1600200"/>
          <a:ext cx="82296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5"/>
                <a:gridCol w="4055035"/>
              </a:tblGrid>
              <a:tr h="250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Zählen Sie einige „alternative“ Energiequellen zu Atomenergie auf.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u="none" dirty="0" smtClean="0"/>
                        <a:t>Wie viel Strom</a:t>
                      </a:r>
                      <a:r>
                        <a:rPr lang="de-DE" b="0" u="none" baseline="0" dirty="0" smtClean="0"/>
                        <a:t> könnte man (</a:t>
                      </a:r>
                      <a:r>
                        <a:rPr lang="de-DE" b="0" u="none" baseline="0" dirty="0" err="1" smtClean="0"/>
                        <a:t>gemäss</a:t>
                      </a:r>
                      <a:r>
                        <a:rPr lang="de-DE" b="0" u="none" baseline="0" dirty="0" smtClean="0"/>
                        <a:t> einer Studie) bis 2050 einsparen, wenn bereits verfügbarer Technologien konsequent eingesetzt würden?</a:t>
                      </a:r>
                      <a:endParaRPr lang="de-DE" b="0" u="none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u="none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u="none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u="none" dirty="0" smtClean="0"/>
                        <a:t>-&gt;</a:t>
                      </a:r>
                      <a:r>
                        <a:rPr lang="de-DE" b="0" u="none" baseline="0" dirty="0" smtClean="0"/>
                        <a:t> siehe Atomenergie Schweiz</a:t>
                      </a:r>
                      <a:endParaRPr lang="de-DE" b="0" u="none" dirty="0"/>
                    </a:p>
                  </a:txBody>
                  <a:tcPr/>
                </a:tc>
              </a:tr>
              <a:tr h="25019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de-DE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Wasserkraft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Braunkohle-Kraftwerke</a:t>
                      </a:r>
                      <a:r>
                        <a:rPr lang="de-DE" baseline="0" dirty="0" smtClean="0"/>
                        <a:t> (z.B. Deutschland)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Windkraft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Solarkraft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Gaskombi-Kraftwerke...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 u="non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="0" u="none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u="none" baseline="0" dirty="0" smtClean="0"/>
                        <a:t>40%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152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Macintosh PowerPoint</Application>
  <PresentationFormat>Bildschirmpräsentation (4:3)</PresentationFormat>
  <Paragraphs>128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Office-Design</vt:lpstr>
      <vt:lpstr>Ausstieg aus der Atomenergie </vt:lpstr>
      <vt:lpstr>Schlüsselbegriffe / Fakten</vt:lpstr>
      <vt:lpstr>Schüsselbegriffe / Fakten</vt:lpstr>
      <vt:lpstr>Schüsselbegriffe / Fakten</vt:lpstr>
      <vt:lpstr>Schüsselbegriffe / Fakten</vt:lpstr>
      <vt:lpstr>Schüsselbegriffe / Fakten</vt:lpstr>
      <vt:lpstr>Schüsselbegriffe / Fakten</vt:lpstr>
      <vt:lpstr>Schüsselbegriffe / Fakten</vt:lpstr>
      <vt:lpstr>Schüsselbegriffe / Fakten</vt:lpstr>
    </vt:vector>
  </TitlesOfParts>
  <Company>Sprach-Schatz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 Russell</dc:creator>
  <cp:lastModifiedBy>Microsoft Office-Anwender</cp:lastModifiedBy>
  <cp:revision>38</cp:revision>
  <cp:lastPrinted>2016-05-10T13:03:19Z</cp:lastPrinted>
  <dcterms:created xsi:type="dcterms:W3CDTF">2016-05-08T09:24:21Z</dcterms:created>
  <dcterms:modified xsi:type="dcterms:W3CDTF">2016-11-02T12:04:38Z</dcterms:modified>
</cp:coreProperties>
</file>