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rts/chart1.xml" ContentType="application/vnd.openxmlformats-officedocument.drawingml.chart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>
  <p:sldMasterIdLst>
    <p:sldMasterId id="2147483648" r:id="rId1"/>
  </p:sldMasterIdLst>
  <p:notesMasterIdLst>
    <p:notesMasterId r:id="rId17"/>
  </p:notesMasterIdLst>
  <p:handoutMasterIdLst>
    <p:handoutMasterId r:id="rId18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2192000" cy="6858000"/>
  <p:notesSz cx="6858000" cy="9144000"/>
  <p:defaultTextStyle>
    <a:defPPr>
      <a:defRPr lang="en-CH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75169"/>
    <a:srgbClr val="AD678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CA20E951-F767-40FB-8981-BDCADE0C3650}">
  <a:tblStyle styleId="{CA20E951-F767-40FB-8981-BDCADE0C3650}" styleName="ZHAW weiss">
    <a:wholeTbl>
      <a:tcTxStyle>
        <a:fontRef idx="minor">
          <a:prstClr val="black"/>
        </a:fontRef>
        <a:schemeClr val="dk1"/>
      </a:tcTxStyle>
      <a:tcStyle>
        <a:tcBdr>
          <a:left>
            <a:ln w="0" cmpd="sng">
              <a:solidFill>
                <a:srgbClr val="FFFFFF"/>
              </a:solidFill>
            </a:ln>
          </a:left>
          <a:right>
            <a:ln w="0" cmpd="sng">
              <a:solidFill>
                <a:srgbClr val="FFFFFF"/>
              </a:solidFill>
            </a:ln>
          </a:right>
          <a:top>
            <a:ln w="6350" cmpd="sng">
              <a:solidFill>
                <a:srgbClr val="000000"/>
              </a:solidFill>
            </a:ln>
          </a:top>
          <a:bottom>
            <a:ln w="6350" cmpd="sng">
              <a:solidFill>
                <a:srgbClr val="000000"/>
              </a:solidFill>
            </a:ln>
          </a:bottom>
          <a:insideH>
            <a:ln w="6350" cmpd="sng">
              <a:solidFill>
                <a:srgbClr val="000000"/>
              </a:solidFill>
            </a:ln>
          </a:insideH>
          <a:insideV>
            <a:ln w="0" cmpd="sng">
              <a:solidFill>
                <a:srgbClr val="FFFFFF"/>
              </a:solidFill>
            </a:ln>
          </a:insideV>
        </a:tcBdr>
      </a:tcStyle>
    </a:wholeTbl>
    <a:band1H>
      <a:tcTxStyle>
        <a:srgbClr val="000000"/>
      </a:tcTxStyle>
      <a:tcStyle>
        <a:tcBdr/>
        <a:fill>
          <a:solidFill>
            <a:schemeClr val="dk1">
              <a:alpha val="11111"/>
            </a:schemeClr>
          </a:solidFill>
        </a:fill>
      </a:tcStyle>
    </a:band1H>
    <a:band2H>
      <a:tcTxStyle>
        <a:srgbClr val="000000"/>
      </a:tcTxStyle>
      <a:tcStyle>
        <a:tcBdr/>
      </a:tcStyle>
    </a:band2H>
    <a:band1V>
      <a:tcTxStyle>
        <a:srgbClr val="000000"/>
      </a:tcTxStyle>
      <a:tcStyle>
        <a:tcBdr/>
        <a:fill>
          <a:solidFill>
            <a:schemeClr val="dk1">
              <a:alpha val="11111"/>
            </a:schemeClr>
          </a:solidFill>
        </a:fill>
      </a:tcStyle>
    </a:band1V>
    <a:band2V>
      <a:tcTxStyle>
        <a:srgbClr val="000000"/>
      </a:tcTxStyle>
      <a:tcStyle>
        <a:tcBdr/>
      </a:tcStyle>
    </a:band2V>
    <a:lastCol>
      <a:tcTxStyle b="on">
        <a:fontRef idx="major"/>
        <a:srgbClr val="000000"/>
      </a:tcTxStyle>
      <a:tcStyle>
        <a:tcBdr/>
      </a:tcStyle>
    </a:lastCol>
    <a:firstCol>
      <a:tcTxStyle b="on">
        <a:fontRef idx="major"/>
        <a:srgbClr val="000000"/>
      </a:tcTxStyle>
      <a:tcStyle>
        <a:tcBdr/>
      </a:tcStyle>
    </a:firstCol>
    <a:lastRow>
      <a:tcTxStyle b="on">
        <a:fontRef idx="major"/>
        <a:srgbClr val="000000"/>
      </a:tcTxStyle>
      <a:tcStyle>
        <a:tcBdr/>
      </a:tcStyle>
    </a:lastRow>
    <a:firstRow>
      <a:tcTxStyle b="on">
        <a:fontRef idx="major"/>
        <a:srgbClr val="000000"/>
      </a:tcTxStyle>
      <a:tcStyle>
        <a:tcBdr/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863"/>
    <p:restoredTop sz="94643"/>
  </p:normalViewPr>
  <p:slideViewPr>
    <p:cSldViewPr snapToGrid="0">
      <p:cViewPr>
        <p:scale>
          <a:sx n="99" d="100"/>
          <a:sy n="99" d="100"/>
        </p:scale>
        <p:origin x="1400" y="3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8" d="100"/>
          <a:sy n="88" d="100"/>
        </p:scale>
        <p:origin x="3992" y="1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1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txPr>
        <a:bodyPr rot="0" vert="horz" anchor="ctr" anchorCtr="1"/>
        <a:lstStyle/>
        <a:p>
          <a:pPr>
            <a:defRPr sz="1862" b="0" i="0" u="none" spc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lt"/>
              <a:cs typeface="+mn-lt"/>
            </a:defRPr>
          </a:pPr>
          <a:endParaRPr lang="en-CH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Tabelle1!$B$1</c:f>
              <c:strCache>
                <c:ptCount val="1"/>
                <c:pt idx="0">
                  <c:v>Baseline</c:v>
                </c:pt>
              </c:strCache>
            </c:strRef>
          </c:tx>
          <c:spPr>
            <a:solidFill>
              <a:srgbClr val="6B0017"/>
            </a:solidFill>
            <a:ln w="0">
              <a:solidFill>
                <a:srgbClr val="6B0017"/>
              </a:solidFill>
              <a:prstDash val="solid"/>
            </a:ln>
          </c:spPr>
          <c:invertIfNegative val="1"/>
          <c:cat>
            <c:strRef>
              <c:f>Tabelle1!$A$2:$A$5</c:f>
              <c:strCache>
                <c:ptCount val="4"/>
                <c:pt idx="0">
                  <c:v>Case 1</c:v>
                </c:pt>
                <c:pt idx="1">
                  <c:v>Case 2</c:v>
                </c:pt>
                <c:pt idx="2">
                  <c:v>Case 3</c:v>
                </c:pt>
                <c:pt idx="3">
                  <c:v>Case 4</c:v>
                </c:pt>
              </c:strCache>
            </c:strRef>
          </c:cat>
          <c:val>
            <c:numRef>
              <c:f>Tabelle1!$B$2:$B$5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  <a:ln w="0">
                    <a:solidFill>
                      <a:srgbClr val="6B0017"/>
                    </a:solidFill>
                    <a:prstDash val="solid"/>
                  </a:ln>
                </c14:spPr>
              </c14:invertSolidFillFmt>
            </c:ext>
            <c:ext xmlns:c16="http://schemas.microsoft.com/office/drawing/2014/chart" uri="{C3380CC4-5D6E-409C-BE32-E72D297353CC}">
              <c16:uniqueId val="{00000000-5D24-CB44-AA6D-9BBA4510492C}"/>
            </c:ext>
          </c:extLst>
        </c:ser>
        <c:ser>
          <c:idx val="1"/>
          <c:order val="1"/>
          <c:tx>
            <c:strRef>
              <c:f>Tabelle1!$C$1</c:f>
              <c:strCache>
                <c:ptCount val="1"/>
                <c:pt idx="0">
                  <c:v>Variant A</c:v>
                </c:pt>
              </c:strCache>
            </c:strRef>
          </c:tx>
          <c:spPr>
            <a:solidFill>
              <a:srgbClr val="E10000"/>
            </a:solidFill>
            <a:ln w="0">
              <a:solidFill>
                <a:srgbClr val="E10000"/>
              </a:solidFill>
              <a:prstDash val="solid"/>
            </a:ln>
          </c:spPr>
          <c:invertIfNegative val="1"/>
          <c:cat>
            <c:strRef>
              <c:f>Tabelle1!$A$2:$A$5</c:f>
              <c:strCache>
                <c:ptCount val="4"/>
                <c:pt idx="0">
                  <c:v>Case 1</c:v>
                </c:pt>
                <c:pt idx="1">
                  <c:v>Case 2</c:v>
                </c:pt>
                <c:pt idx="2">
                  <c:v>Case 3</c:v>
                </c:pt>
                <c:pt idx="3">
                  <c:v>Case 4</c:v>
                </c:pt>
              </c:strCache>
            </c:strRef>
          </c:cat>
          <c:val>
            <c:numRef>
              <c:f>Tabelle1!$C$2:$C$5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  <a:ln w="0">
                    <a:solidFill>
                      <a:srgbClr val="E10000"/>
                    </a:solidFill>
                    <a:prstDash val="solid"/>
                  </a:ln>
                </c14:spPr>
              </c14:invertSolidFillFmt>
            </c:ext>
            <c:ext xmlns:c16="http://schemas.microsoft.com/office/drawing/2014/chart" uri="{C3380CC4-5D6E-409C-BE32-E72D297353CC}">
              <c16:uniqueId val="{00000001-5D24-CB44-AA6D-9BBA4510492C}"/>
            </c:ext>
          </c:extLst>
        </c:ser>
        <c:ser>
          <c:idx val="2"/>
          <c:order val="2"/>
          <c:tx>
            <c:strRef>
              <c:f>Tabelle1!$D$1</c:f>
              <c:strCache>
                <c:ptCount val="1"/>
                <c:pt idx="0">
                  <c:v>Variant B</c:v>
                </c:pt>
              </c:strCache>
            </c:strRef>
          </c:tx>
          <c:spPr>
            <a:solidFill>
              <a:srgbClr val="F29AB0"/>
            </a:solidFill>
            <a:ln w="0">
              <a:solidFill>
                <a:srgbClr val="F29AB0"/>
              </a:solidFill>
              <a:prstDash val="solid"/>
            </a:ln>
          </c:spPr>
          <c:invertIfNegative val="1"/>
          <c:cat>
            <c:strRef>
              <c:f>Tabelle1!$A$2:$A$5</c:f>
              <c:strCache>
                <c:ptCount val="4"/>
                <c:pt idx="0">
                  <c:v>Case 1</c:v>
                </c:pt>
                <c:pt idx="1">
                  <c:v>Case 2</c:v>
                </c:pt>
                <c:pt idx="2">
                  <c:v>Case 3</c:v>
                </c:pt>
                <c:pt idx="3">
                  <c:v>Case 4</c:v>
                </c:pt>
              </c:strCache>
            </c:strRef>
          </c:cat>
          <c:val>
            <c:numRef>
              <c:f>Tabelle1!$D$2:$D$5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  <a:ln w="0">
                    <a:solidFill>
                      <a:srgbClr val="F29AB0"/>
                    </a:solidFill>
                    <a:prstDash val="solid"/>
                  </a:ln>
                </c14:spPr>
              </c14:invertSolidFillFmt>
            </c:ext>
            <c:ext xmlns:c16="http://schemas.microsoft.com/office/drawing/2014/chart" uri="{C3380CC4-5D6E-409C-BE32-E72D297353CC}">
              <c16:uniqueId val="{00000002-5D24-CB44-AA6D-9BBA4510492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180662159"/>
        <c:axId val="1180663599"/>
      </c:barChart>
      <c:catAx>
        <c:axId val="118066215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9525" cmpd="sng">
            <a:solidFill>
              <a:schemeClr val="tx1">
                <a:lumMod val="15000"/>
                <a:lumOff val="85000"/>
              </a:schemeClr>
            </a:solidFill>
          </a:ln>
        </c:spPr>
        <c:txPr>
          <a:bodyPr rot="-60000000" spcFirstLastPara="1" vert="horz" wrap="square" anchor="ctr" anchorCtr="1"/>
          <a:lstStyle/>
          <a:p>
            <a:pPr>
              <a:defRPr sz="1197" b="0" i="0" u="none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lt"/>
                <a:cs typeface="+mn-lt"/>
              </a:defRPr>
            </a:pPr>
            <a:endParaRPr lang="en-CH"/>
          </a:p>
        </c:txPr>
        <c:crossAx val="1180663599"/>
        <c:crosses val="autoZero"/>
        <c:auto val="1"/>
        <c:lblAlgn val="ctr"/>
        <c:lblOffset val="100"/>
        <c:noMultiLvlLbl val="1"/>
      </c:catAx>
      <c:valAx>
        <c:axId val="1180663599"/>
        <c:scaling>
          <c:orientation val="minMax"/>
        </c:scaling>
        <c:delete val="0"/>
        <c:axPos val="l"/>
        <c:majorGridlines>
          <c:spPr>
            <a:ln w="9525" cmpd="sng">
              <a:solidFill>
                <a:schemeClr val="tx1">
                  <a:lumMod val="15000"/>
                  <a:lumOff val="85000"/>
                </a:schemeClr>
              </a:solidFill>
            </a:ln>
          </c:spPr>
        </c:majorGridlines>
        <c:numFmt formatCode="General" sourceLinked="1"/>
        <c:majorTickMark val="none"/>
        <c:minorTickMark val="none"/>
        <c:tickLblPos val="nextTo"/>
        <c:spPr>
          <a:ln>
            <a:noFill/>
          </a:ln>
        </c:spPr>
        <c:txPr>
          <a:bodyPr rot="-60000000" vert="horz" anchor="ctr" anchorCtr="1"/>
          <a:lstStyle/>
          <a:p>
            <a:pPr>
              <a:defRPr sz="1197" b="0" i="0" u="none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lt"/>
                <a:cs typeface="+mn-lt"/>
              </a:defRPr>
            </a:pPr>
            <a:endParaRPr lang="en-CH"/>
          </a:p>
        </c:txPr>
        <c:crossAx val="1180662159"/>
        <c:crosses val="autoZero"/>
        <c:crossBetween val="between"/>
      </c:valAx>
      <c:spPr>
        <a:noFill/>
        <a:ln>
          <a:noFill/>
        </a:ln>
      </c:spPr>
    </c:plotArea>
    <c:legend>
      <c:legendPos val="b"/>
      <c:overlay val="0"/>
      <c:spPr>
        <a:noFill/>
      </c:spPr>
      <c:txPr>
        <a:bodyPr rot="0" vert="horz" anchor="ctr" anchorCtr="1"/>
        <a:lstStyle/>
        <a:p>
          <a:pPr>
            <a:defRPr sz="1197" b="0" i="0" u="none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lt"/>
              <a:cs typeface="+mn-lt"/>
            </a:defRPr>
          </a:pPr>
          <a:endParaRPr lang="en-CH"/>
        </a:p>
      </c:txPr>
    </c:legend>
    <c:plotVisOnly val="1"/>
    <c:dispBlanksAs val="zero"/>
    <c:showDLblsOverMax val="1"/>
  </c:chart>
  <c:spPr>
    <a:noFill/>
    <a:ln>
      <a:noFill/>
    </a:ln>
  </c:spPr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959E9D15-120F-584F-51F8-18CA0A9F408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E0DF335-95C6-FFE2-24A5-D362463E154A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C8DE893-47F1-6043-82E0-5FA2BC85A554}" type="datetimeFigureOut">
              <a:rPr lang="en-GB" smtClean="0"/>
              <a:t>03/09/2026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ED18658-A24F-4F45-B430-2F17AD62D7D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9A7686E-506B-376C-24D5-2E44F0768213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0DF39B-255F-5A42-8962-E51F9273765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116325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"/>
          <p:cNvSpPr>
            <a:spLocks noGrp="1"/>
          </p:cNvSpPr>
          <p:nvPr>
            <p:ph type="hdr" sz="quarter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Date Placeholder"/>
          <p:cNvSpPr>
            <a:spLocks noGrp="1"/>
          </p:cNvSpPr>
          <p:nvPr>
            <p:ph type="dt" sz="quarter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" name="Slide Image Placeholder"/>
          <p:cNvSpPr>
            <a:spLocks noGrp="1" noRot="1" noChangeAspect="1"/>
          </p:cNvSpPr>
          <p:nvPr>
            <p:ph type="sldImg" idx="2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5" name="Notes Placeholder"/>
          <p:cNvSpPr>
            <a:spLocks noGrp="1"/>
          </p:cNvSpPr>
          <p:nvPr>
            <p:ph type="body" sz="quarter" idx="3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" name="Footer Placeholder"/>
          <p:cNvSpPr>
            <a:spLocks noGrp="1"/>
          </p:cNvSpPr>
          <p:nvPr>
            <p:ph type="ftr" sz="quarter" idx="4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7" name="Slide Number Placeholder"/>
          <p:cNvSpPr>
            <a:spLocks noGrp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/>
    </a:lvl1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bg>
      <p:bgPr>
        <a:solidFill>
          <a:srgbClr val="AD678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ildplatzhalter">
            <a:extLst>
              <a:ext uri="{FF2B5EF4-FFF2-40B4-BE49-F238E27FC236}">
                <a16:creationId xmlns:a16="http://schemas.microsoft.com/office/drawing/2014/main" id="{1C065DC2-D27A-3FBA-4467-F2E974DE4F52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0" y="-1"/>
            <a:ext cx="6096000" cy="6858001"/>
          </a:xfrm>
          <a:prstGeom prst="rect">
            <a:avLst/>
          </a:prstGeom>
          <a:solidFill>
            <a:srgbClr val="AD6784"/>
          </a:solidFill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t>Click icon to add picture</a:t>
            </a:r>
          </a:p>
        </p:txBody>
      </p:sp>
      <p:sp>
        <p:nvSpPr>
          <p:cNvPr id="9" name="Untertitel 2">
            <a:extLst>
              <a:ext uri="{FF2B5EF4-FFF2-40B4-BE49-F238E27FC236}">
                <a16:creationId xmlns:a16="http://schemas.microsoft.com/office/drawing/2014/main" id="{1C85966B-8D01-3888-9F9B-AE8142684A7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96000" y="6251073"/>
            <a:ext cx="3600450" cy="274883"/>
          </a:xfrm>
        </p:spPr>
        <p:txBody>
          <a:bodyPr anchor="b">
            <a:spAutoFit/>
          </a:bodyPr>
          <a:lstStyle>
            <a:lvl1pPr marL="0" indent="0" algn="l">
              <a:buNone/>
              <a:defRPr sz="1800" b="0" u="none">
                <a:solidFill>
                  <a:srgbClr val="FFFFFF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t>Add author and affiliation</a:t>
            </a:r>
          </a:p>
        </p:txBody>
      </p:sp>
      <p:sp>
        <p:nvSpPr>
          <p:cNvPr id="5" name="Departementsname">
            <a:extLst>
              <a:ext uri="{FF2B5EF4-FFF2-40B4-BE49-F238E27FC236}">
                <a16:creationId xmlns:a16="http://schemas.microsoft.com/office/drawing/2014/main" id="{97F8842E-55D5-8E6E-EF2A-94C7EBB9EB42}"/>
              </a:ext>
            </a:extLst>
          </p:cNvPr>
          <p:cNvSpPr>
            <a:spLocks noGrp="1"/>
          </p:cNvSpPr>
          <p:nvPr>
            <p:ph type="body" idx="16" hasCustomPrompt="1"/>
          </p:nvPr>
        </p:nvSpPr>
        <p:spPr>
          <a:xfrm>
            <a:off x="0" y="0"/>
            <a:ext cx="0" cy="0"/>
          </a:xfrm>
        </p:spPr>
        <p:txBody>
          <a:bodyPr wrap="square" anchor="t">
            <a:noAutofit/>
          </a:bodyPr>
          <a:lstStyle>
            <a:lvl1pPr marL="0" indent="0" algn="r">
              <a:buNone/>
              <a:defRPr sz="1500" b="1">
                <a:solidFill>
                  <a:srgbClr val="FFFFFF"/>
                </a:solidFill>
              </a:defRPr>
            </a:lvl1pPr>
            <a:lvl2pPr marL="180000" indent="0">
              <a:buNone/>
              <a:defRPr sz="1800">
                <a:solidFill>
                  <a:srgbClr val="9ADCF6"/>
                </a:solidFill>
              </a:defRPr>
            </a:lvl2pPr>
            <a:lvl3pPr marL="360000" indent="0">
              <a:buNone/>
              <a:defRPr sz="1800">
                <a:solidFill>
                  <a:srgbClr val="9ADCF6"/>
                </a:solidFill>
              </a:defRPr>
            </a:lvl3pPr>
            <a:lvl4pPr marL="540000" indent="0">
              <a:buNone/>
              <a:defRPr sz="1800">
                <a:solidFill>
                  <a:srgbClr val="9ADCF6"/>
                </a:solidFill>
              </a:defRPr>
            </a:lvl4pPr>
            <a:lvl5pPr marL="720000" indent="0">
              <a:buNone/>
              <a:defRPr sz="1800">
                <a:solidFill>
                  <a:srgbClr val="9ADCF6"/>
                </a:solidFill>
              </a:defRPr>
            </a:lvl5pPr>
          </a:lstStyle>
          <a:p>
            <a:pPr lvl="0">
              <a:buNone/>
            </a:pPr>
            <a:r>
              <a:t>​</a:t>
            </a:r>
          </a:p>
        </p:txBody>
      </p:sp>
      <p:sp>
        <p:nvSpPr>
          <p:cNvPr id="69" name="Titel 1">
            <a:extLst>
              <a:ext uri="{FF2B5EF4-FFF2-40B4-BE49-F238E27FC236}">
                <a16:creationId xmlns:a16="http://schemas.microsoft.com/office/drawing/2014/main" id="{B467EF93-8F84-678C-8DD0-5FE362C0260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2924822"/>
            <a:ext cx="12192000" cy="1008357"/>
          </a:xfrm>
          <a:prstGeom prst="roundRect">
            <a:avLst>
              <a:gd name="adj" fmla="val 2849"/>
            </a:avLst>
          </a:prstGeom>
          <a:solidFill>
            <a:srgbClr val="F6C3D0"/>
          </a:solidFill>
        </p:spPr>
        <p:txBody>
          <a:bodyPr wrap="square" lIns="216000" tIns="144000" rIns="216000" bIns="144000" anchor="ctr">
            <a:spAutoFit/>
          </a:bodyPr>
          <a:lstStyle>
            <a:lvl1pPr algn="l">
              <a:lnSpc>
                <a:spcPct val="92000"/>
              </a:lnSpc>
              <a:buNone/>
              <a:defRPr sz="5000">
                <a:solidFill>
                  <a:srgbClr val="05366C"/>
                </a:solidFill>
              </a:defRPr>
            </a:lvl1pPr>
          </a:lstStyle>
          <a:p>
            <a:r>
              <a:rPr>
                <a:solidFill>
                  <a:srgbClr val="6B0017"/>
                </a:solidFill>
              </a:rPr>
              <a:t>Add title</a:t>
            </a:r>
            <a:endParaRPr/>
          </a:p>
        </p:txBody>
      </p:sp>
      <p:sp>
        <p:nvSpPr>
          <p:cNvPr id="6" name="Titel 3">
            <a:extLst>
              <a:ext uri="{FF2B5EF4-FFF2-40B4-BE49-F238E27FC236}">
                <a16:creationId xmlns:a16="http://schemas.microsoft.com/office/drawing/2014/main" id="{88C3D55B-51E1-5AC6-3B4D-3F2BEDD92758}"/>
              </a:ext>
            </a:extLst>
          </p:cNvPr>
          <p:cNvSpPr txBox="1">
            <a:spLocks/>
          </p:cNvSpPr>
          <p:nvPr userDrawn="1"/>
        </p:nvSpPr>
        <p:spPr>
          <a:xfrm>
            <a:off x="0" y="-33999"/>
            <a:ext cx="12192000" cy="2958821"/>
          </a:xfrm>
          <a:prstGeom prst="rect">
            <a:avLst/>
          </a:prstGeom>
          <a:solidFill>
            <a:srgbClr val="F6C3D0"/>
          </a:solidFill>
        </p:spPr>
        <p:txBody>
          <a:bodyPr vert="horz" lIns="0" tIns="0" rIns="0" bIns="0" anchor="t">
            <a:noAutofit/>
          </a:bodyPr>
          <a:lstStyle>
            <a:lvl1pPr algn="l" defTabSz="914400">
              <a:lnSpc>
                <a:spcPct val="100000"/>
              </a:lnSpc>
              <a:spcBef>
                <a:spcPct val="0"/>
              </a:spcBef>
              <a:buNone/>
              <a:defRPr sz="3500" kern="120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>
            <a:endParaRPr lang="en-GB" sz="3000" dirty="0">
              <a:solidFill>
                <a:srgbClr val="6B0017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4FF2BBB-7CAF-B035-DAC6-DE4E973C971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44352" b="-10740"/>
          <a:stretch>
            <a:fillRect/>
          </a:stretch>
        </p:blipFill>
        <p:spPr>
          <a:xfrm>
            <a:off x="3479427" y="513225"/>
            <a:ext cx="1813790" cy="128336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A460BD7-F428-4EFF-C4F4-9D7A3CFFC2A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/>
        </p:blipFill>
        <p:spPr>
          <a:xfrm>
            <a:off x="482490" y="513225"/>
            <a:ext cx="2621828" cy="118856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5977034B-3EB9-86BA-E096-3B908625236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2788" y="4348394"/>
            <a:ext cx="1478388" cy="1535249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/ Chapter Divider">
    <p:bg>
      <p:bgPr>
        <a:solidFill>
          <a:srgbClr val="F6C3D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900B099-3CB0-B45D-C045-DBA269E23B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Add title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C644211-BAF0-BCC9-C5DA-8A8FE2B33F9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90005" y="132667"/>
            <a:ext cx="779593" cy="802749"/>
          </a:xfrm>
          <a:prstGeom prst="rect">
            <a:avLst/>
          </a:prstGeom>
        </p:spPr>
      </p:pic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3F80E6FF-0586-DB1B-C6C9-C5EBCC1A85F6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r>
              <a:rPr lang="en-GB" b="1" dirty="0"/>
              <a:t>ZHAW</a:t>
            </a:r>
            <a:r>
              <a:rPr lang="en-GB" dirty="0"/>
              <a:t> | Department N + T | Institute of Facility Management (IFM) + Institute of Computational Physics (ICP) </a:t>
            </a:r>
            <a:r>
              <a:rPr lang="en-GB" dirty="0" err="1"/>
              <a:t>BauSIM</a:t>
            </a:r>
            <a:r>
              <a:rPr lang="en-GB" dirty="0"/>
              <a:t> 2026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4736B6B9-D02C-2E3D-F61F-E3B70BC6B677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A5BA4405-8D4E-49B7-BDA6-6F19819F4CE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ndard Content / Referenc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platzhalter 6">
            <a:extLst>
              <a:ext uri="{FF2B5EF4-FFF2-40B4-BE49-F238E27FC236}">
                <a16:creationId xmlns:a16="http://schemas.microsoft.com/office/drawing/2014/main" id="{DD441F03-0943-0982-8D38-4280085A34FC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407988" y="1557338"/>
            <a:ext cx="11376025" cy="4356100"/>
          </a:xfrm>
        </p:spPr>
        <p:txBody>
          <a:bodyPr/>
          <a:lstStyle>
            <a:lvl1pPr marL="288000" indent="-288000">
              <a:buNone/>
              <a:defRPr sz="3500"/>
            </a:lvl1pPr>
            <a:lvl2pPr marL="576000" indent="-288000">
              <a:buNone/>
              <a:defRPr sz="3500"/>
            </a:lvl2pPr>
            <a:lvl3pPr marL="864000" indent="-288000">
              <a:buNone/>
              <a:defRPr sz="3500"/>
            </a:lvl3pPr>
            <a:lvl4pPr marL="1152000" indent="-288000">
              <a:buNone/>
              <a:defRPr sz="3500"/>
            </a:lvl4pPr>
            <a:lvl5pPr marL="1440000" indent="-288000">
              <a:buNone/>
              <a:defRPr sz="3500"/>
            </a:lvl5pPr>
          </a:lstStyle>
          <a:p>
            <a:pPr lvl="0">
              <a:buNone/>
            </a:pPr>
            <a:r>
              <a:t>Add text</a:t>
            </a:r>
          </a:p>
          <a:p>
            <a:pPr lvl="1">
              <a:buNone/>
            </a:pPr>
            <a:r>
              <a:t>Second level</a:t>
            </a:r>
          </a:p>
          <a:p>
            <a:pPr lvl="2">
              <a:buNone/>
            </a:pPr>
            <a:r>
              <a:t>Third level</a:t>
            </a:r>
          </a:p>
          <a:p>
            <a:pPr lvl="3">
              <a:buNone/>
            </a:pPr>
            <a:r>
              <a:t>Fourth level</a:t>
            </a:r>
          </a:p>
          <a:p>
            <a:pPr lvl="4">
              <a:buNone/>
            </a:pPr>
            <a:r>
              <a:t>Fifth level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D900B099-3CB0-B45D-C045-DBA269E23B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Add title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E806B2C-6089-22FA-DCFF-E7D525D5614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90005" y="132667"/>
            <a:ext cx="779593" cy="802749"/>
          </a:xfrm>
          <a:prstGeom prst="rect">
            <a:avLst/>
          </a:prstGeom>
        </p:spPr>
      </p:pic>
      <p:sp>
        <p:nvSpPr>
          <p:cNvPr id="4" name="Fußzeilenplatzhalter 4">
            <a:extLst>
              <a:ext uri="{FF2B5EF4-FFF2-40B4-BE49-F238E27FC236}">
                <a16:creationId xmlns:a16="http://schemas.microsoft.com/office/drawing/2014/main" id="{BBAF921D-FA43-BED8-E40F-214DE6596403}"/>
              </a:ext>
            </a:extLst>
          </p:cNvPr>
          <p:cNvSpPr>
            <a:spLocks noGrp="1"/>
          </p:cNvSpPr>
          <p:nvPr>
            <p:ph type="ftr" idx="11"/>
          </p:nvPr>
        </p:nvSpPr>
        <p:spPr>
          <a:xfrm>
            <a:off x="407987" y="6293853"/>
            <a:ext cx="9432925" cy="216000"/>
          </a:xfrm>
        </p:spPr>
        <p:txBody>
          <a:bodyPr/>
          <a:lstStyle/>
          <a:p>
            <a:r>
              <a:rPr lang="en-GB" b="1" dirty="0"/>
              <a:t>ZHAW</a:t>
            </a:r>
            <a:r>
              <a:rPr lang="en-GB" dirty="0"/>
              <a:t> | Department N + T | Institute of Facility Management (IFM) + Institute of Computational Physics (ICP) </a:t>
            </a:r>
            <a:r>
              <a:rPr lang="en-GB" dirty="0" err="1"/>
              <a:t>BauSIM</a:t>
            </a:r>
            <a:r>
              <a:rPr lang="en-GB" dirty="0"/>
              <a:t> 2026</a:t>
            </a:r>
          </a:p>
        </p:txBody>
      </p:sp>
      <p:sp>
        <p:nvSpPr>
          <p:cNvPr id="8" name="Foliennummernplatzhalter 5">
            <a:extLst>
              <a:ext uri="{FF2B5EF4-FFF2-40B4-BE49-F238E27FC236}">
                <a16:creationId xmlns:a16="http://schemas.microsoft.com/office/drawing/2014/main" id="{BDDDFA8F-1ADD-6338-9635-43F562936FBC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10128249" y="6293853"/>
            <a:ext cx="1655751" cy="216000"/>
          </a:xfrm>
        </p:spPr>
        <p:txBody>
          <a:bodyPr/>
          <a:lstStyle/>
          <a:p>
            <a:fld id="{A5BA4405-8D4E-49B7-BDA6-6F19819F4CE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+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ildplatzhalter">
            <a:extLst>
              <a:ext uri="{FF2B5EF4-FFF2-40B4-BE49-F238E27FC236}">
                <a16:creationId xmlns:a16="http://schemas.microsoft.com/office/drawing/2014/main" id="{31784CC6-05EC-74CF-3BDD-5AA47659E039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6096000" y="914400"/>
            <a:ext cx="6096000" cy="5943600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t>Click icon to add picture</a:t>
            </a:r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DD441F03-0943-0982-8D38-4280085A34FC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407989" y="1557338"/>
            <a:ext cx="5543550" cy="4356100"/>
          </a:xfrm>
        </p:spPr>
        <p:txBody>
          <a:bodyPr/>
          <a:lstStyle/>
          <a:p>
            <a:pPr lvl="0">
              <a:buNone/>
            </a:pPr>
            <a:r>
              <a:t>Add text</a:t>
            </a:r>
          </a:p>
          <a:p>
            <a:pPr lvl="1">
              <a:buNone/>
            </a:pPr>
            <a:r>
              <a:t>Second level</a:t>
            </a:r>
          </a:p>
          <a:p>
            <a:pPr lvl="2">
              <a:buNone/>
            </a:pPr>
            <a:r>
              <a:t>Third level</a:t>
            </a:r>
          </a:p>
          <a:p>
            <a:pPr lvl="3">
              <a:buNone/>
            </a:pPr>
            <a:r>
              <a:t>Fourth level</a:t>
            </a:r>
          </a:p>
          <a:p>
            <a:pPr lvl="4">
              <a:buNone/>
            </a:pPr>
            <a:r>
              <a:t>Fifth level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D900B099-3CB0-B45D-C045-DBA269E23B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988" y="260350"/>
            <a:ext cx="5543550" cy="1080000"/>
          </a:xfrm>
        </p:spPr>
        <p:txBody>
          <a:bodyPr/>
          <a:lstStyle/>
          <a:p>
            <a:r>
              <a:t>Add title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3DEA11F-A4AE-95E6-A2AA-F92523EAF52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90005" y="132667"/>
            <a:ext cx="779593" cy="802749"/>
          </a:xfrm>
          <a:prstGeom prst="rect">
            <a:avLst/>
          </a:prstGeom>
        </p:spPr>
      </p:pic>
      <p:sp>
        <p:nvSpPr>
          <p:cNvPr id="8" name="Fußzeilenplatzhalter 4">
            <a:extLst>
              <a:ext uri="{FF2B5EF4-FFF2-40B4-BE49-F238E27FC236}">
                <a16:creationId xmlns:a16="http://schemas.microsoft.com/office/drawing/2014/main" id="{241F0F96-C62B-C138-26D5-F24A8E96580D}"/>
              </a:ext>
            </a:extLst>
          </p:cNvPr>
          <p:cNvSpPr>
            <a:spLocks noGrp="1"/>
          </p:cNvSpPr>
          <p:nvPr>
            <p:ph type="ftr" idx="11"/>
          </p:nvPr>
        </p:nvSpPr>
        <p:spPr>
          <a:xfrm>
            <a:off x="407987" y="6293853"/>
            <a:ext cx="9432925" cy="216000"/>
          </a:xfrm>
        </p:spPr>
        <p:txBody>
          <a:bodyPr/>
          <a:lstStyle/>
          <a:p>
            <a:r>
              <a:rPr lang="en-GB" b="1" dirty="0"/>
              <a:t>ZHAW</a:t>
            </a:r>
            <a:r>
              <a:rPr lang="en-GB" dirty="0"/>
              <a:t> | Department N + T | Institute of Facility Management (IFM) + Institute of Computational Physics (ICP) </a:t>
            </a:r>
            <a:r>
              <a:rPr lang="en-GB" dirty="0" err="1"/>
              <a:t>BauSIM</a:t>
            </a:r>
            <a:r>
              <a:rPr lang="en-GB" dirty="0"/>
              <a:t> 2026</a:t>
            </a:r>
          </a:p>
        </p:txBody>
      </p:sp>
      <p:sp>
        <p:nvSpPr>
          <p:cNvPr id="9" name="Foliennummernplatzhalter 5">
            <a:extLst>
              <a:ext uri="{FF2B5EF4-FFF2-40B4-BE49-F238E27FC236}">
                <a16:creationId xmlns:a16="http://schemas.microsoft.com/office/drawing/2014/main" id="{BCAA790E-BDAA-C736-22D8-51E7D7C3528A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10128249" y="6293853"/>
            <a:ext cx="1655751" cy="216000"/>
          </a:xfrm>
        </p:spPr>
        <p:txBody>
          <a:bodyPr/>
          <a:lstStyle/>
          <a:p>
            <a:fld id="{A5BA4405-8D4E-49B7-BDA6-6F19819F4CE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Figures / 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platzhalter 10">
            <a:extLst>
              <a:ext uri="{FF2B5EF4-FFF2-40B4-BE49-F238E27FC236}">
                <a16:creationId xmlns:a16="http://schemas.microsoft.com/office/drawing/2014/main" id="{7938AF5A-CB9F-6FFF-5006-EB12AD49A10C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6240463" y="5300663"/>
            <a:ext cx="5543550" cy="612775"/>
          </a:xfrm>
        </p:spPr>
        <p:txBody>
          <a:bodyPr/>
          <a:lstStyle>
            <a:lvl1pPr marL="0" indent="0">
              <a:buNone/>
              <a:defRPr sz="1500"/>
            </a:lvl1pPr>
            <a:lvl2pPr marL="180000" indent="0">
              <a:buNone/>
              <a:defRPr sz="1500"/>
            </a:lvl2pPr>
            <a:lvl3pPr marL="360000" indent="0">
              <a:buNone/>
              <a:defRPr sz="1500"/>
            </a:lvl3pPr>
            <a:lvl4pPr marL="540000" indent="0">
              <a:buNone/>
              <a:defRPr sz="1500"/>
            </a:lvl4pPr>
            <a:lvl5pPr marL="720000" indent="0">
              <a:buNone/>
              <a:defRPr sz="1500"/>
            </a:lvl5pPr>
          </a:lstStyle>
          <a:p>
            <a:pPr lvl="0">
              <a:buNone/>
            </a:pPr>
            <a:r>
              <a:t>Add figure caption</a:t>
            </a:r>
          </a:p>
        </p:txBody>
      </p:sp>
      <p:sp>
        <p:nvSpPr>
          <p:cNvPr id="4" name="Bildplatzhalter 3">
            <a:extLst>
              <a:ext uri="{FF2B5EF4-FFF2-40B4-BE49-F238E27FC236}">
                <a16:creationId xmlns:a16="http://schemas.microsoft.com/office/drawing/2014/main" id="{31784CC6-05EC-74CF-3BDD-5AA47659E039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6240463" y="1628775"/>
            <a:ext cx="5543538" cy="3600450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t>Click icon to add picture</a:t>
            </a:r>
          </a:p>
        </p:txBody>
      </p:sp>
      <p:sp>
        <p:nvSpPr>
          <p:cNvPr id="10" name="Textplatzhalter 10">
            <a:extLst>
              <a:ext uri="{FF2B5EF4-FFF2-40B4-BE49-F238E27FC236}">
                <a16:creationId xmlns:a16="http://schemas.microsoft.com/office/drawing/2014/main" id="{A4CE7346-A596-ECC7-5160-C1852D88854B}"/>
              </a:ext>
            </a:extLst>
          </p:cNvPr>
          <p:cNvSpPr>
            <a:spLocks noGrp="1"/>
          </p:cNvSpPr>
          <p:nvPr>
            <p:ph type="body" idx="17" hasCustomPrompt="1"/>
          </p:nvPr>
        </p:nvSpPr>
        <p:spPr>
          <a:xfrm>
            <a:off x="407994" y="5301877"/>
            <a:ext cx="5543550" cy="612775"/>
          </a:xfrm>
        </p:spPr>
        <p:txBody>
          <a:bodyPr/>
          <a:lstStyle>
            <a:lvl1pPr marL="0" indent="0">
              <a:buNone/>
              <a:defRPr sz="1500"/>
            </a:lvl1pPr>
            <a:lvl2pPr marL="180000" indent="0">
              <a:buNone/>
              <a:defRPr sz="1500"/>
            </a:lvl2pPr>
            <a:lvl3pPr marL="360000" indent="0">
              <a:buNone/>
              <a:defRPr sz="1500"/>
            </a:lvl3pPr>
            <a:lvl4pPr marL="540000" indent="0">
              <a:buNone/>
              <a:defRPr sz="1500"/>
            </a:lvl4pPr>
            <a:lvl5pPr marL="720000" indent="0">
              <a:buNone/>
              <a:defRPr sz="1500"/>
            </a:lvl5pPr>
          </a:lstStyle>
          <a:p>
            <a:pPr lvl="0">
              <a:buNone/>
            </a:pPr>
            <a:r>
              <a:t>Add figure caption</a:t>
            </a:r>
          </a:p>
        </p:txBody>
      </p:sp>
      <p:sp>
        <p:nvSpPr>
          <p:cNvPr id="2" name="Bildplatzhalter 3">
            <a:extLst>
              <a:ext uri="{FF2B5EF4-FFF2-40B4-BE49-F238E27FC236}">
                <a16:creationId xmlns:a16="http://schemas.microsoft.com/office/drawing/2014/main" id="{F88D5C81-1C85-2542-A84C-CD23CCA65D8C}"/>
              </a:ext>
            </a:extLst>
          </p:cNvPr>
          <p:cNvSpPr>
            <a:spLocks noGrp="1"/>
          </p:cNvSpPr>
          <p:nvPr>
            <p:ph type="pic" idx="16"/>
          </p:nvPr>
        </p:nvSpPr>
        <p:spPr>
          <a:xfrm>
            <a:off x="408000" y="1628775"/>
            <a:ext cx="5543538" cy="3600450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t>Click icon to add picture</a:t>
            </a:r>
          </a:p>
        </p:txBody>
      </p:sp>
      <p:sp>
        <p:nvSpPr>
          <p:cNvPr id="9" name="Titel 8">
            <a:extLst>
              <a:ext uri="{FF2B5EF4-FFF2-40B4-BE49-F238E27FC236}">
                <a16:creationId xmlns:a16="http://schemas.microsoft.com/office/drawing/2014/main" id="{14253C28-417E-62CE-BF12-B5F66FF3B8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Add title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8EBEF41-0A60-733F-8044-D52F8193514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90005" y="132667"/>
            <a:ext cx="779593" cy="802749"/>
          </a:xfrm>
          <a:prstGeom prst="rect">
            <a:avLst/>
          </a:prstGeom>
        </p:spPr>
      </p:pic>
      <p:sp>
        <p:nvSpPr>
          <p:cNvPr id="7" name="Fußzeilenplatzhalter 4">
            <a:extLst>
              <a:ext uri="{FF2B5EF4-FFF2-40B4-BE49-F238E27FC236}">
                <a16:creationId xmlns:a16="http://schemas.microsoft.com/office/drawing/2014/main" id="{1B7882AA-3363-C95D-0CF8-7EE2059957E8}"/>
              </a:ext>
            </a:extLst>
          </p:cNvPr>
          <p:cNvSpPr>
            <a:spLocks noGrp="1"/>
          </p:cNvSpPr>
          <p:nvPr>
            <p:ph type="ftr" idx="11"/>
          </p:nvPr>
        </p:nvSpPr>
        <p:spPr>
          <a:xfrm>
            <a:off x="407987" y="6293853"/>
            <a:ext cx="9432925" cy="216000"/>
          </a:xfrm>
        </p:spPr>
        <p:txBody>
          <a:bodyPr/>
          <a:lstStyle/>
          <a:p>
            <a:r>
              <a:rPr lang="en-GB" b="1" dirty="0"/>
              <a:t>ZHAW</a:t>
            </a:r>
            <a:r>
              <a:rPr lang="en-GB" dirty="0"/>
              <a:t> | Department N + T | Institute of Facility Management (IFM) + Institute of Computational Physics (ICP) </a:t>
            </a:r>
            <a:r>
              <a:rPr lang="en-GB" dirty="0" err="1"/>
              <a:t>BauSIM</a:t>
            </a:r>
            <a:r>
              <a:rPr lang="en-GB" dirty="0"/>
              <a:t> 2026</a:t>
            </a:r>
          </a:p>
        </p:txBody>
      </p:sp>
      <p:sp>
        <p:nvSpPr>
          <p:cNvPr id="8" name="Foliennummernplatzhalter 5">
            <a:extLst>
              <a:ext uri="{FF2B5EF4-FFF2-40B4-BE49-F238E27FC236}">
                <a16:creationId xmlns:a16="http://schemas.microsoft.com/office/drawing/2014/main" id="{5A371ABE-0501-BD9A-C122-E408CC30FD63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10128249" y="6293853"/>
            <a:ext cx="1655751" cy="216000"/>
          </a:xfrm>
        </p:spPr>
        <p:txBody>
          <a:bodyPr/>
          <a:lstStyle/>
          <a:p>
            <a:fld id="{A5BA4405-8D4E-49B7-BDA6-6F19819F4CE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Figure / Simulation Outp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ildplatzhalter">
            <a:extLst>
              <a:ext uri="{FF2B5EF4-FFF2-40B4-BE49-F238E27FC236}">
                <a16:creationId xmlns:a16="http://schemas.microsoft.com/office/drawing/2014/main" id="{F88D5C81-1C85-2542-A84C-CD23CCA65D8C}"/>
              </a:ext>
            </a:extLst>
          </p:cNvPr>
          <p:cNvSpPr>
            <a:spLocks noGrp="1"/>
          </p:cNvSpPr>
          <p:nvPr>
            <p:ph type="pic" idx="16"/>
          </p:nvPr>
        </p:nvSpPr>
        <p:spPr>
          <a:xfrm>
            <a:off x="407987" y="1628775"/>
            <a:ext cx="11376013" cy="4608000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t>Click icon to add picture</a:t>
            </a:r>
          </a:p>
        </p:txBody>
      </p:sp>
      <p:sp>
        <p:nvSpPr>
          <p:cNvPr id="9" name="Titel 8">
            <a:extLst>
              <a:ext uri="{FF2B5EF4-FFF2-40B4-BE49-F238E27FC236}">
                <a16:creationId xmlns:a16="http://schemas.microsoft.com/office/drawing/2014/main" id="{14253C28-417E-62CE-BF12-B5F66FF3B8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Add title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6BCF460-C1AC-1286-0F4B-ECF1629DD40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90005" y="132667"/>
            <a:ext cx="779593" cy="802749"/>
          </a:xfrm>
          <a:prstGeom prst="rect">
            <a:avLst/>
          </a:prstGeom>
        </p:spPr>
      </p:pic>
      <p:sp>
        <p:nvSpPr>
          <p:cNvPr id="4" name="Fußzeilenplatzhalter 4">
            <a:extLst>
              <a:ext uri="{FF2B5EF4-FFF2-40B4-BE49-F238E27FC236}">
                <a16:creationId xmlns:a16="http://schemas.microsoft.com/office/drawing/2014/main" id="{2E6392A6-C81C-404B-A6A9-BF980038C68C}"/>
              </a:ext>
            </a:extLst>
          </p:cNvPr>
          <p:cNvSpPr>
            <a:spLocks noGrp="1"/>
          </p:cNvSpPr>
          <p:nvPr>
            <p:ph type="ftr" idx="11"/>
          </p:nvPr>
        </p:nvSpPr>
        <p:spPr>
          <a:xfrm>
            <a:off x="407987" y="6293853"/>
            <a:ext cx="9432925" cy="216000"/>
          </a:xfrm>
        </p:spPr>
        <p:txBody>
          <a:bodyPr/>
          <a:lstStyle/>
          <a:p>
            <a:r>
              <a:rPr lang="en-GB" b="1" dirty="0"/>
              <a:t>ZHAW</a:t>
            </a:r>
            <a:r>
              <a:rPr lang="en-GB" dirty="0"/>
              <a:t> | Department N + T | Institute of Facility Management (IFM) + Institute of Computational Physics (ICP) </a:t>
            </a:r>
            <a:r>
              <a:rPr lang="en-GB" dirty="0" err="1"/>
              <a:t>BauSIM</a:t>
            </a:r>
            <a:r>
              <a:rPr lang="en-GB" dirty="0"/>
              <a:t> 2026</a:t>
            </a:r>
          </a:p>
        </p:txBody>
      </p:sp>
      <p:sp>
        <p:nvSpPr>
          <p:cNvPr id="7" name="Foliennummernplatzhalter 5">
            <a:extLst>
              <a:ext uri="{FF2B5EF4-FFF2-40B4-BE49-F238E27FC236}">
                <a16:creationId xmlns:a16="http://schemas.microsoft.com/office/drawing/2014/main" id="{A2165831-8C1F-4ABB-FB77-9120F6D0D7EB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10128249" y="6293853"/>
            <a:ext cx="1655751" cy="216000"/>
          </a:xfrm>
        </p:spPr>
        <p:txBody>
          <a:bodyPr/>
          <a:lstStyle/>
          <a:p>
            <a:fld id="{A5BA4405-8D4E-49B7-BDA6-6F19819F4CE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sults /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iagrammplatzhalter 6">
            <a:extLst>
              <a:ext uri="{FF2B5EF4-FFF2-40B4-BE49-F238E27FC236}">
                <a16:creationId xmlns:a16="http://schemas.microsoft.com/office/drawing/2014/main" id="{457E301D-E1E5-A3BE-1F95-C5F6378697F1}"/>
              </a:ext>
            </a:extLst>
          </p:cNvPr>
          <p:cNvSpPr>
            <a:spLocks noGrp="1"/>
          </p:cNvSpPr>
          <p:nvPr>
            <p:ph type="chart" idx="13"/>
          </p:nvPr>
        </p:nvSpPr>
        <p:spPr>
          <a:xfrm>
            <a:off x="407988" y="1557338"/>
            <a:ext cx="11376025" cy="4356100"/>
          </a:xfrm>
        </p:spPr>
        <p:txBody>
          <a:bodyPr/>
          <a:lstStyle>
            <a:lvl1pPr marL="0" indent="0">
              <a:buNone/>
              <a:defRPr sz="1500"/>
            </a:lvl1pPr>
          </a:lstStyle>
          <a:p>
            <a:r>
              <a:t>Click icon to add chart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D900B099-3CB0-B45D-C045-DBA269E23B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Add title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7B8F822-88D2-6A07-35E7-4909678BD28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90005" y="132667"/>
            <a:ext cx="779593" cy="802749"/>
          </a:xfrm>
          <a:prstGeom prst="rect">
            <a:avLst/>
          </a:prstGeom>
        </p:spPr>
      </p:pic>
      <p:sp>
        <p:nvSpPr>
          <p:cNvPr id="4" name="Fußzeilenplatzhalter 4">
            <a:extLst>
              <a:ext uri="{FF2B5EF4-FFF2-40B4-BE49-F238E27FC236}">
                <a16:creationId xmlns:a16="http://schemas.microsoft.com/office/drawing/2014/main" id="{7EA3DF92-7FBC-F015-097C-F5C43DB5D77A}"/>
              </a:ext>
            </a:extLst>
          </p:cNvPr>
          <p:cNvSpPr>
            <a:spLocks noGrp="1"/>
          </p:cNvSpPr>
          <p:nvPr>
            <p:ph type="ftr" idx="11"/>
          </p:nvPr>
        </p:nvSpPr>
        <p:spPr>
          <a:xfrm>
            <a:off x="407987" y="6293853"/>
            <a:ext cx="9432925" cy="216000"/>
          </a:xfrm>
        </p:spPr>
        <p:txBody>
          <a:bodyPr/>
          <a:lstStyle/>
          <a:p>
            <a:r>
              <a:rPr lang="en-GB" b="1" dirty="0"/>
              <a:t>ZHAW</a:t>
            </a:r>
            <a:r>
              <a:rPr lang="en-GB" dirty="0"/>
              <a:t> | Department N + T | Institute of Facility Management (IFM) + Institute of Computational Physics (ICP) </a:t>
            </a:r>
            <a:r>
              <a:rPr lang="en-GB" dirty="0" err="1"/>
              <a:t>BauSIM</a:t>
            </a:r>
            <a:r>
              <a:rPr lang="en-GB" dirty="0"/>
              <a:t> 2026</a:t>
            </a:r>
          </a:p>
        </p:txBody>
      </p:sp>
      <p:sp>
        <p:nvSpPr>
          <p:cNvPr id="8" name="Foliennummernplatzhalter 5">
            <a:extLst>
              <a:ext uri="{FF2B5EF4-FFF2-40B4-BE49-F238E27FC236}">
                <a16:creationId xmlns:a16="http://schemas.microsoft.com/office/drawing/2014/main" id="{E50CB71C-A951-26BE-2CC5-0863CBB3DCC4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10128249" y="6293853"/>
            <a:ext cx="1655751" cy="216000"/>
          </a:xfrm>
        </p:spPr>
        <p:txBody>
          <a:bodyPr/>
          <a:lstStyle/>
          <a:p>
            <a:fld id="{A5BA4405-8D4E-49B7-BDA6-6F19819F4CE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ummary / Key Finding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696A4B3-7696-681B-2BC8-522284326E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Add title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47AB89B-9F1C-BC46-DF21-6513ACB1E8F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90005" y="132667"/>
            <a:ext cx="779593" cy="802749"/>
          </a:xfrm>
          <a:prstGeom prst="rect">
            <a:avLst/>
          </a:prstGeom>
        </p:spPr>
      </p:pic>
      <p:sp>
        <p:nvSpPr>
          <p:cNvPr id="4" name="Fußzeilenplatzhalter 4">
            <a:extLst>
              <a:ext uri="{FF2B5EF4-FFF2-40B4-BE49-F238E27FC236}">
                <a16:creationId xmlns:a16="http://schemas.microsoft.com/office/drawing/2014/main" id="{6A973F46-DA34-6ADF-E137-7764029C7210}"/>
              </a:ext>
            </a:extLst>
          </p:cNvPr>
          <p:cNvSpPr>
            <a:spLocks noGrp="1"/>
          </p:cNvSpPr>
          <p:nvPr>
            <p:ph type="ftr" idx="11"/>
          </p:nvPr>
        </p:nvSpPr>
        <p:spPr>
          <a:xfrm>
            <a:off x="407987" y="6293853"/>
            <a:ext cx="9432925" cy="216000"/>
          </a:xfrm>
        </p:spPr>
        <p:txBody>
          <a:bodyPr/>
          <a:lstStyle/>
          <a:p>
            <a:r>
              <a:rPr lang="en-GB" b="1" dirty="0"/>
              <a:t>ZHAW</a:t>
            </a:r>
            <a:r>
              <a:rPr lang="en-GB" dirty="0"/>
              <a:t> | Department N + T | Institute of Facility Management (IFM) + Institute of Computational Physics (ICP) </a:t>
            </a:r>
            <a:r>
              <a:rPr lang="en-GB" dirty="0" err="1"/>
              <a:t>BauSIM</a:t>
            </a:r>
            <a:r>
              <a:rPr lang="en-GB" dirty="0"/>
              <a:t> 2026</a:t>
            </a:r>
          </a:p>
        </p:txBody>
      </p:sp>
      <p:sp>
        <p:nvSpPr>
          <p:cNvPr id="5" name="Foliennummernplatzhalter 5">
            <a:extLst>
              <a:ext uri="{FF2B5EF4-FFF2-40B4-BE49-F238E27FC236}">
                <a16:creationId xmlns:a16="http://schemas.microsoft.com/office/drawing/2014/main" id="{4A8717B6-BC2E-AFAE-5D7A-967BA513C9BE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10128249" y="6293853"/>
            <a:ext cx="1655751" cy="216000"/>
          </a:xfrm>
        </p:spPr>
        <p:txBody>
          <a:bodyPr/>
          <a:lstStyle/>
          <a:p>
            <a:fld id="{A5BA4405-8D4E-49B7-BDA6-6F19819F4CE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/ Questions">
    <p:bg>
      <p:bgPr>
        <a:solidFill>
          <a:srgbClr val="AD678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696A4B3-7696-681B-2BC8-522284326E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988" y="1613646"/>
            <a:ext cx="5543550" cy="4299791"/>
          </a:xfrm>
        </p:spPr>
        <p:txBody>
          <a:bodyPr/>
          <a:lstStyle>
            <a:lvl1pPr>
              <a:buNone/>
              <a:defRPr>
                <a:solidFill>
                  <a:srgbClr val="FFFFFF"/>
                </a:solidFill>
              </a:defRPr>
            </a:lvl1pPr>
          </a:lstStyle>
          <a:p>
            <a:r>
              <a:t>Add title</a:t>
            </a:r>
          </a:p>
        </p:txBody>
      </p:sp>
      <p:sp>
        <p:nvSpPr>
          <p:cNvPr id="4" name="Textplatzhalter 2">
            <a:extLst>
              <a:ext uri="{FF2B5EF4-FFF2-40B4-BE49-F238E27FC236}">
                <a16:creationId xmlns:a16="http://schemas.microsoft.com/office/drawing/2014/main" id="{81755AFC-47A2-4D9C-020C-1F06FBB9C8F7}"/>
              </a:ext>
            </a:extLst>
          </p:cNvPr>
          <p:cNvSpPr>
            <a:spLocks noGrp="1"/>
          </p:cNvSpPr>
          <p:nvPr>
            <p:ph type="body" idx="17" hasCustomPrompt="1"/>
          </p:nvPr>
        </p:nvSpPr>
        <p:spPr>
          <a:xfrm>
            <a:off x="379292" y="355143"/>
            <a:ext cx="991800" cy="1026000"/>
          </a:xfrm>
          <a:custGeom>
            <a:avLst/>
            <a:gdLst>
              <a:gd name="connsiteX0" fmla="*/ 276287 w 991800"/>
              <a:gd name="connsiteY0" fmla="*/ 822205 h 1026000"/>
              <a:gd name="connsiteX1" fmla="*/ 226697 w 991800"/>
              <a:gd name="connsiteY1" fmla="*/ 843288 h 1026000"/>
              <a:gd name="connsiteX2" fmla="*/ 184191 w 991800"/>
              <a:gd name="connsiteY2" fmla="*/ 850315 h 1026000"/>
              <a:gd name="connsiteX3" fmla="*/ 113349 w 991800"/>
              <a:gd name="connsiteY3" fmla="*/ 899507 h 1026000"/>
              <a:gd name="connsiteX4" fmla="*/ 177107 w 991800"/>
              <a:gd name="connsiteY4" fmla="*/ 948698 h 1026000"/>
              <a:gd name="connsiteX5" fmla="*/ 276287 w 991800"/>
              <a:gd name="connsiteY5" fmla="*/ 864370 h 1026000"/>
              <a:gd name="connsiteX6" fmla="*/ 467562 w 991800"/>
              <a:gd name="connsiteY6" fmla="*/ 604356 h 1026000"/>
              <a:gd name="connsiteX7" fmla="*/ 524237 w 991800"/>
              <a:gd name="connsiteY7" fmla="*/ 639493 h 1026000"/>
              <a:gd name="connsiteX8" fmla="*/ 531321 w 991800"/>
              <a:gd name="connsiteY8" fmla="*/ 653548 h 1026000"/>
              <a:gd name="connsiteX9" fmla="*/ 531321 w 991800"/>
              <a:gd name="connsiteY9" fmla="*/ 660575 h 1026000"/>
              <a:gd name="connsiteX10" fmla="*/ 580911 w 991800"/>
              <a:gd name="connsiteY10" fmla="*/ 871397 h 1026000"/>
              <a:gd name="connsiteX11" fmla="*/ 623417 w 991800"/>
              <a:gd name="connsiteY11" fmla="*/ 681657 h 1026000"/>
              <a:gd name="connsiteX12" fmla="*/ 630501 w 991800"/>
              <a:gd name="connsiteY12" fmla="*/ 660575 h 1026000"/>
              <a:gd name="connsiteX13" fmla="*/ 630501 w 991800"/>
              <a:gd name="connsiteY13" fmla="*/ 646520 h 1026000"/>
              <a:gd name="connsiteX14" fmla="*/ 701344 w 991800"/>
              <a:gd name="connsiteY14" fmla="*/ 604356 h 1026000"/>
              <a:gd name="connsiteX15" fmla="*/ 765102 w 991800"/>
              <a:gd name="connsiteY15" fmla="*/ 646520 h 1026000"/>
              <a:gd name="connsiteX16" fmla="*/ 772187 w 991800"/>
              <a:gd name="connsiteY16" fmla="*/ 653548 h 1026000"/>
              <a:gd name="connsiteX17" fmla="*/ 779271 w 991800"/>
              <a:gd name="connsiteY17" fmla="*/ 681657 h 1026000"/>
              <a:gd name="connsiteX18" fmla="*/ 821777 w 991800"/>
              <a:gd name="connsiteY18" fmla="*/ 871397 h 1026000"/>
              <a:gd name="connsiteX19" fmla="*/ 864282 w 991800"/>
              <a:gd name="connsiteY19" fmla="*/ 660575 h 1026000"/>
              <a:gd name="connsiteX20" fmla="*/ 871367 w 991800"/>
              <a:gd name="connsiteY20" fmla="*/ 646520 h 1026000"/>
              <a:gd name="connsiteX21" fmla="*/ 871367 w 991800"/>
              <a:gd name="connsiteY21" fmla="*/ 639493 h 1026000"/>
              <a:gd name="connsiteX22" fmla="*/ 928041 w 991800"/>
              <a:gd name="connsiteY22" fmla="*/ 604356 h 1026000"/>
              <a:gd name="connsiteX23" fmla="*/ 970547 w 991800"/>
              <a:gd name="connsiteY23" fmla="*/ 625438 h 1026000"/>
              <a:gd name="connsiteX24" fmla="*/ 991799 w 991800"/>
              <a:gd name="connsiteY24" fmla="*/ 660575 h 1026000"/>
              <a:gd name="connsiteX25" fmla="*/ 984715 w 991800"/>
              <a:gd name="connsiteY25" fmla="*/ 667603 h 1026000"/>
              <a:gd name="connsiteX26" fmla="*/ 977631 w 991800"/>
              <a:gd name="connsiteY26" fmla="*/ 702740 h 1026000"/>
              <a:gd name="connsiteX27" fmla="*/ 899704 w 991800"/>
              <a:gd name="connsiteY27" fmla="*/ 962753 h 1026000"/>
              <a:gd name="connsiteX28" fmla="*/ 892619 w 991800"/>
              <a:gd name="connsiteY28" fmla="*/ 976808 h 1026000"/>
              <a:gd name="connsiteX29" fmla="*/ 821777 w 991800"/>
              <a:gd name="connsiteY29" fmla="*/ 1026000 h 1026000"/>
              <a:gd name="connsiteX30" fmla="*/ 750934 w 991800"/>
              <a:gd name="connsiteY30" fmla="*/ 976808 h 1026000"/>
              <a:gd name="connsiteX31" fmla="*/ 743849 w 991800"/>
              <a:gd name="connsiteY31" fmla="*/ 962753 h 1026000"/>
              <a:gd name="connsiteX32" fmla="*/ 701344 w 991800"/>
              <a:gd name="connsiteY32" fmla="*/ 773014 h 1026000"/>
              <a:gd name="connsiteX33" fmla="*/ 651754 w 991800"/>
              <a:gd name="connsiteY33" fmla="*/ 962753 h 1026000"/>
              <a:gd name="connsiteX34" fmla="*/ 644669 w 991800"/>
              <a:gd name="connsiteY34" fmla="*/ 976808 h 1026000"/>
              <a:gd name="connsiteX35" fmla="*/ 573827 w 991800"/>
              <a:gd name="connsiteY35" fmla="*/ 1026000 h 1026000"/>
              <a:gd name="connsiteX36" fmla="*/ 502984 w 991800"/>
              <a:gd name="connsiteY36" fmla="*/ 976808 h 1026000"/>
              <a:gd name="connsiteX37" fmla="*/ 502984 w 991800"/>
              <a:gd name="connsiteY37" fmla="*/ 969781 h 1026000"/>
              <a:gd name="connsiteX38" fmla="*/ 495899 w 991800"/>
              <a:gd name="connsiteY38" fmla="*/ 962753 h 1026000"/>
              <a:gd name="connsiteX39" fmla="*/ 417972 w 991800"/>
              <a:gd name="connsiteY39" fmla="*/ 702740 h 1026000"/>
              <a:gd name="connsiteX40" fmla="*/ 410888 w 991800"/>
              <a:gd name="connsiteY40" fmla="*/ 667603 h 1026000"/>
              <a:gd name="connsiteX41" fmla="*/ 410888 w 991800"/>
              <a:gd name="connsiteY41" fmla="*/ 660575 h 1026000"/>
              <a:gd name="connsiteX42" fmla="*/ 425057 w 991800"/>
              <a:gd name="connsiteY42" fmla="*/ 625438 h 1026000"/>
              <a:gd name="connsiteX43" fmla="*/ 467562 w 991800"/>
              <a:gd name="connsiteY43" fmla="*/ 604356 h 1026000"/>
              <a:gd name="connsiteX44" fmla="*/ 205444 w 991800"/>
              <a:gd name="connsiteY44" fmla="*/ 604356 h 1026000"/>
              <a:gd name="connsiteX45" fmla="*/ 389636 w 991800"/>
              <a:gd name="connsiteY45" fmla="*/ 723822 h 1026000"/>
              <a:gd name="connsiteX46" fmla="*/ 389636 w 991800"/>
              <a:gd name="connsiteY46" fmla="*/ 906534 h 1026000"/>
              <a:gd name="connsiteX47" fmla="*/ 396720 w 991800"/>
              <a:gd name="connsiteY47" fmla="*/ 955726 h 1026000"/>
              <a:gd name="connsiteX48" fmla="*/ 403804 w 991800"/>
              <a:gd name="connsiteY48" fmla="*/ 976808 h 1026000"/>
              <a:gd name="connsiteX49" fmla="*/ 347130 w 991800"/>
              <a:gd name="connsiteY49" fmla="*/ 1026000 h 1026000"/>
              <a:gd name="connsiteX50" fmla="*/ 276287 w 991800"/>
              <a:gd name="connsiteY50" fmla="*/ 969781 h 1026000"/>
              <a:gd name="connsiteX51" fmla="*/ 127517 w 991800"/>
              <a:gd name="connsiteY51" fmla="*/ 1026000 h 1026000"/>
              <a:gd name="connsiteX52" fmla="*/ 0 w 991800"/>
              <a:gd name="connsiteY52" fmla="*/ 906534 h 1026000"/>
              <a:gd name="connsiteX53" fmla="*/ 155854 w 991800"/>
              <a:gd name="connsiteY53" fmla="*/ 773014 h 1026000"/>
              <a:gd name="connsiteX54" fmla="*/ 226697 w 991800"/>
              <a:gd name="connsiteY54" fmla="*/ 765986 h 1026000"/>
              <a:gd name="connsiteX55" fmla="*/ 269203 w 991800"/>
              <a:gd name="connsiteY55" fmla="*/ 730849 h 1026000"/>
              <a:gd name="connsiteX56" fmla="*/ 205444 w 991800"/>
              <a:gd name="connsiteY56" fmla="*/ 695712 h 1026000"/>
              <a:gd name="connsiteX57" fmla="*/ 127517 w 991800"/>
              <a:gd name="connsiteY57" fmla="*/ 730849 h 1026000"/>
              <a:gd name="connsiteX58" fmla="*/ 106264 w 991800"/>
              <a:gd name="connsiteY58" fmla="*/ 744904 h 1026000"/>
              <a:gd name="connsiteX59" fmla="*/ 77927 w 991800"/>
              <a:gd name="connsiteY59" fmla="*/ 758959 h 1026000"/>
              <a:gd name="connsiteX60" fmla="*/ 28337 w 991800"/>
              <a:gd name="connsiteY60" fmla="*/ 702740 h 1026000"/>
              <a:gd name="connsiteX61" fmla="*/ 205444 w 991800"/>
              <a:gd name="connsiteY61" fmla="*/ 604356 h 1026000"/>
              <a:gd name="connsiteX62" fmla="*/ 255034 w 991800"/>
              <a:gd name="connsiteY62" fmla="*/ 161630 h 1026000"/>
              <a:gd name="connsiteX63" fmla="*/ 517152 w 991800"/>
              <a:gd name="connsiteY63" fmla="*/ 161630 h 1026000"/>
              <a:gd name="connsiteX64" fmla="*/ 538405 w 991800"/>
              <a:gd name="connsiteY64" fmla="*/ 168657 h 1026000"/>
              <a:gd name="connsiteX65" fmla="*/ 566742 w 991800"/>
              <a:gd name="connsiteY65" fmla="*/ 189740 h 1026000"/>
              <a:gd name="connsiteX66" fmla="*/ 573827 w 991800"/>
              <a:gd name="connsiteY66" fmla="*/ 217849 h 1026000"/>
              <a:gd name="connsiteX67" fmla="*/ 552574 w 991800"/>
              <a:gd name="connsiteY67" fmla="*/ 260014 h 1026000"/>
              <a:gd name="connsiteX68" fmla="*/ 361298 w 991800"/>
              <a:gd name="connsiteY68" fmla="*/ 470835 h 1026000"/>
              <a:gd name="connsiteX69" fmla="*/ 524237 w 991800"/>
              <a:gd name="connsiteY69" fmla="*/ 470835 h 1026000"/>
              <a:gd name="connsiteX70" fmla="*/ 538405 w 991800"/>
              <a:gd name="connsiteY70" fmla="*/ 470835 h 1026000"/>
              <a:gd name="connsiteX71" fmla="*/ 573827 w 991800"/>
              <a:gd name="connsiteY71" fmla="*/ 520027 h 1026000"/>
              <a:gd name="connsiteX72" fmla="*/ 538405 w 991800"/>
              <a:gd name="connsiteY72" fmla="*/ 569219 h 1026000"/>
              <a:gd name="connsiteX73" fmla="*/ 524237 w 991800"/>
              <a:gd name="connsiteY73" fmla="*/ 569219 h 1026000"/>
              <a:gd name="connsiteX74" fmla="*/ 240865 w 991800"/>
              <a:gd name="connsiteY74" fmla="*/ 569219 h 1026000"/>
              <a:gd name="connsiteX75" fmla="*/ 184191 w 991800"/>
              <a:gd name="connsiteY75" fmla="*/ 527055 h 1026000"/>
              <a:gd name="connsiteX76" fmla="*/ 184191 w 991800"/>
              <a:gd name="connsiteY76" fmla="*/ 520027 h 1026000"/>
              <a:gd name="connsiteX77" fmla="*/ 198360 w 991800"/>
              <a:gd name="connsiteY77" fmla="*/ 477863 h 1026000"/>
              <a:gd name="connsiteX78" fmla="*/ 396720 w 991800"/>
              <a:gd name="connsiteY78" fmla="*/ 267041 h 1026000"/>
              <a:gd name="connsiteX79" fmla="*/ 255034 w 991800"/>
              <a:gd name="connsiteY79" fmla="*/ 267041 h 1026000"/>
              <a:gd name="connsiteX80" fmla="*/ 240865 w 991800"/>
              <a:gd name="connsiteY80" fmla="*/ 260014 h 1026000"/>
              <a:gd name="connsiteX81" fmla="*/ 205444 w 991800"/>
              <a:gd name="connsiteY81" fmla="*/ 217849 h 1026000"/>
              <a:gd name="connsiteX82" fmla="*/ 240865 w 991800"/>
              <a:gd name="connsiteY82" fmla="*/ 168657 h 1026000"/>
              <a:gd name="connsiteX83" fmla="*/ 255034 w 991800"/>
              <a:gd name="connsiteY83" fmla="*/ 161630 h 1026000"/>
              <a:gd name="connsiteX84" fmla="*/ 665923 w 991800"/>
              <a:gd name="connsiteY84" fmla="*/ 0 h 1026000"/>
              <a:gd name="connsiteX85" fmla="*/ 729681 w 991800"/>
              <a:gd name="connsiteY85" fmla="*/ 63247 h 1026000"/>
              <a:gd name="connsiteX86" fmla="*/ 729681 w 991800"/>
              <a:gd name="connsiteY86" fmla="*/ 189740 h 1026000"/>
              <a:gd name="connsiteX87" fmla="*/ 843030 w 991800"/>
              <a:gd name="connsiteY87" fmla="*/ 147575 h 1026000"/>
              <a:gd name="connsiteX88" fmla="*/ 991800 w 991800"/>
              <a:gd name="connsiteY88" fmla="*/ 295151 h 1026000"/>
              <a:gd name="connsiteX89" fmla="*/ 991800 w 991800"/>
              <a:gd name="connsiteY89" fmla="*/ 505973 h 1026000"/>
              <a:gd name="connsiteX90" fmla="*/ 928041 w 991800"/>
              <a:gd name="connsiteY90" fmla="*/ 569219 h 1026000"/>
              <a:gd name="connsiteX91" fmla="*/ 864283 w 991800"/>
              <a:gd name="connsiteY91" fmla="*/ 513000 h 1026000"/>
              <a:gd name="connsiteX92" fmla="*/ 864283 w 991800"/>
              <a:gd name="connsiteY92" fmla="*/ 505973 h 1026000"/>
              <a:gd name="connsiteX93" fmla="*/ 864283 w 991800"/>
              <a:gd name="connsiteY93" fmla="*/ 316233 h 1026000"/>
              <a:gd name="connsiteX94" fmla="*/ 800524 w 991800"/>
              <a:gd name="connsiteY94" fmla="*/ 252986 h 1026000"/>
              <a:gd name="connsiteX95" fmla="*/ 729681 w 991800"/>
              <a:gd name="connsiteY95" fmla="*/ 330288 h 1026000"/>
              <a:gd name="connsiteX96" fmla="*/ 729681 w 991800"/>
              <a:gd name="connsiteY96" fmla="*/ 505973 h 1026000"/>
              <a:gd name="connsiteX97" fmla="*/ 729681 w 991800"/>
              <a:gd name="connsiteY97" fmla="*/ 513000 h 1026000"/>
              <a:gd name="connsiteX98" fmla="*/ 665923 w 991800"/>
              <a:gd name="connsiteY98" fmla="*/ 569219 h 1026000"/>
              <a:gd name="connsiteX99" fmla="*/ 602164 w 991800"/>
              <a:gd name="connsiteY99" fmla="*/ 505973 h 1026000"/>
              <a:gd name="connsiteX100" fmla="*/ 602164 w 991800"/>
              <a:gd name="connsiteY100" fmla="*/ 63247 h 1026000"/>
              <a:gd name="connsiteX101" fmla="*/ 665923 w 991800"/>
              <a:gd name="connsiteY101" fmla="*/ 0 h 1026000"/>
            </a:gdLst>
            <a:ahLst/>
            <a:cxnLst/>
            <a:rect l="l" t="t" r="r" b="b"/>
            <a:pathLst>
              <a:path w="991800" h="1026000">
                <a:moveTo>
                  <a:pt x="276287" y="822205"/>
                </a:moveTo>
                <a:cubicBezTo>
                  <a:pt x="262119" y="836260"/>
                  <a:pt x="240866" y="843288"/>
                  <a:pt x="226697" y="843288"/>
                </a:cubicBezTo>
                <a:lnTo>
                  <a:pt x="184191" y="850315"/>
                </a:lnTo>
                <a:cubicBezTo>
                  <a:pt x="141686" y="857342"/>
                  <a:pt x="113349" y="871397"/>
                  <a:pt x="113349" y="899507"/>
                </a:cubicBezTo>
                <a:cubicBezTo>
                  <a:pt x="113349" y="927616"/>
                  <a:pt x="141686" y="948698"/>
                  <a:pt x="177107" y="948698"/>
                </a:cubicBezTo>
                <a:cubicBezTo>
                  <a:pt x="233781" y="948698"/>
                  <a:pt x="276287" y="906534"/>
                  <a:pt x="276287" y="864370"/>
                </a:cubicBezTo>
                <a:close/>
                <a:moveTo>
                  <a:pt x="467562" y="604356"/>
                </a:moveTo>
                <a:cubicBezTo>
                  <a:pt x="495899" y="604356"/>
                  <a:pt x="517152" y="618411"/>
                  <a:pt x="524237" y="639493"/>
                </a:cubicBezTo>
                <a:cubicBezTo>
                  <a:pt x="524237" y="639493"/>
                  <a:pt x="531321" y="646520"/>
                  <a:pt x="531321" y="653548"/>
                </a:cubicBezTo>
                <a:lnTo>
                  <a:pt x="531321" y="660575"/>
                </a:lnTo>
                <a:cubicBezTo>
                  <a:pt x="531321" y="660575"/>
                  <a:pt x="580911" y="864370"/>
                  <a:pt x="580911" y="871397"/>
                </a:cubicBezTo>
                <a:cubicBezTo>
                  <a:pt x="587995" y="843288"/>
                  <a:pt x="623417" y="681657"/>
                  <a:pt x="623417" y="681657"/>
                </a:cubicBezTo>
                <a:cubicBezTo>
                  <a:pt x="623417" y="674630"/>
                  <a:pt x="623417" y="667603"/>
                  <a:pt x="630501" y="660575"/>
                </a:cubicBezTo>
                <a:cubicBezTo>
                  <a:pt x="630501" y="653548"/>
                  <a:pt x="630501" y="646520"/>
                  <a:pt x="630501" y="646520"/>
                </a:cubicBezTo>
                <a:cubicBezTo>
                  <a:pt x="644669" y="618411"/>
                  <a:pt x="673007" y="604356"/>
                  <a:pt x="701344" y="604356"/>
                </a:cubicBezTo>
                <a:cubicBezTo>
                  <a:pt x="729681" y="604356"/>
                  <a:pt x="758018" y="618411"/>
                  <a:pt x="765102" y="646520"/>
                </a:cubicBezTo>
                <a:lnTo>
                  <a:pt x="772187" y="653548"/>
                </a:lnTo>
                <a:cubicBezTo>
                  <a:pt x="772187" y="667603"/>
                  <a:pt x="779271" y="674630"/>
                  <a:pt x="779271" y="681657"/>
                </a:cubicBezTo>
                <a:cubicBezTo>
                  <a:pt x="779271" y="681657"/>
                  <a:pt x="814692" y="864370"/>
                  <a:pt x="821777" y="871397"/>
                </a:cubicBezTo>
                <a:cubicBezTo>
                  <a:pt x="828861" y="843288"/>
                  <a:pt x="864282" y="660575"/>
                  <a:pt x="864282" y="660575"/>
                </a:cubicBezTo>
                <a:lnTo>
                  <a:pt x="871367" y="646520"/>
                </a:lnTo>
                <a:cubicBezTo>
                  <a:pt x="871367" y="646520"/>
                  <a:pt x="871367" y="639493"/>
                  <a:pt x="871367" y="639493"/>
                </a:cubicBezTo>
                <a:cubicBezTo>
                  <a:pt x="878451" y="618411"/>
                  <a:pt x="899704" y="604356"/>
                  <a:pt x="928041" y="604356"/>
                </a:cubicBezTo>
                <a:cubicBezTo>
                  <a:pt x="949294" y="604356"/>
                  <a:pt x="963462" y="611383"/>
                  <a:pt x="970547" y="625438"/>
                </a:cubicBezTo>
                <a:cubicBezTo>
                  <a:pt x="984715" y="632466"/>
                  <a:pt x="984715" y="646520"/>
                  <a:pt x="991799" y="660575"/>
                </a:cubicBezTo>
                <a:cubicBezTo>
                  <a:pt x="991799" y="660575"/>
                  <a:pt x="991799" y="667603"/>
                  <a:pt x="984715" y="667603"/>
                </a:cubicBezTo>
                <a:cubicBezTo>
                  <a:pt x="984715" y="681657"/>
                  <a:pt x="984715" y="695712"/>
                  <a:pt x="977631" y="702740"/>
                </a:cubicBezTo>
                <a:lnTo>
                  <a:pt x="899704" y="962753"/>
                </a:lnTo>
                <a:cubicBezTo>
                  <a:pt x="899704" y="969781"/>
                  <a:pt x="892619" y="976808"/>
                  <a:pt x="892619" y="976808"/>
                </a:cubicBezTo>
                <a:cubicBezTo>
                  <a:pt x="878451" y="1004918"/>
                  <a:pt x="857198" y="1026000"/>
                  <a:pt x="821777" y="1026000"/>
                </a:cubicBezTo>
                <a:cubicBezTo>
                  <a:pt x="793439" y="1026000"/>
                  <a:pt x="765102" y="1004918"/>
                  <a:pt x="750934" y="976808"/>
                </a:cubicBezTo>
                <a:lnTo>
                  <a:pt x="743849" y="962753"/>
                </a:lnTo>
                <a:cubicBezTo>
                  <a:pt x="743849" y="962753"/>
                  <a:pt x="701344" y="780041"/>
                  <a:pt x="701344" y="773014"/>
                </a:cubicBezTo>
                <a:cubicBezTo>
                  <a:pt x="694259" y="780041"/>
                  <a:pt x="651754" y="962753"/>
                  <a:pt x="651754" y="962753"/>
                </a:cubicBezTo>
                <a:cubicBezTo>
                  <a:pt x="651754" y="962753"/>
                  <a:pt x="644669" y="976808"/>
                  <a:pt x="644669" y="976808"/>
                </a:cubicBezTo>
                <a:cubicBezTo>
                  <a:pt x="637585" y="1004918"/>
                  <a:pt x="609248" y="1026000"/>
                  <a:pt x="573827" y="1026000"/>
                </a:cubicBezTo>
                <a:cubicBezTo>
                  <a:pt x="545489" y="1026000"/>
                  <a:pt x="517152" y="1004918"/>
                  <a:pt x="502984" y="976808"/>
                </a:cubicBezTo>
                <a:lnTo>
                  <a:pt x="502984" y="969781"/>
                </a:lnTo>
                <a:lnTo>
                  <a:pt x="495899" y="962753"/>
                </a:lnTo>
                <a:lnTo>
                  <a:pt x="417972" y="702740"/>
                </a:lnTo>
                <a:cubicBezTo>
                  <a:pt x="417972" y="695712"/>
                  <a:pt x="410888" y="681657"/>
                  <a:pt x="410888" y="667603"/>
                </a:cubicBezTo>
                <a:cubicBezTo>
                  <a:pt x="410888" y="667603"/>
                  <a:pt x="410888" y="660575"/>
                  <a:pt x="410888" y="660575"/>
                </a:cubicBezTo>
                <a:cubicBezTo>
                  <a:pt x="410888" y="646520"/>
                  <a:pt x="417972" y="632466"/>
                  <a:pt x="425057" y="625438"/>
                </a:cubicBezTo>
                <a:cubicBezTo>
                  <a:pt x="439225" y="611383"/>
                  <a:pt x="453394" y="604356"/>
                  <a:pt x="467562" y="604356"/>
                </a:cubicBezTo>
                <a:close/>
                <a:moveTo>
                  <a:pt x="205444" y="604356"/>
                </a:moveTo>
                <a:cubicBezTo>
                  <a:pt x="325877" y="604356"/>
                  <a:pt x="389636" y="646520"/>
                  <a:pt x="389636" y="723822"/>
                </a:cubicBezTo>
                <a:lnTo>
                  <a:pt x="389636" y="906534"/>
                </a:lnTo>
                <a:cubicBezTo>
                  <a:pt x="389636" y="927616"/>
                  <a:pt x="396720" y="941671"/>
                  <a:pt x="396720" y="955726"/>
                </a:cubicBezTo>
                <a:cubicBezTo>
                  <a:pt x="396720" y="962753"/>
                  <a:pt x="403804" y="969781"/>
                  <a:pt x="403804" y="976808"/>
                </a:cubicBezTo>
                <a:cubicBezTo>
                  <a:pt x="403804" y="1004918"/>
                  <a:pt x="375467" y="1026000"/>
                  <a:pt x="347130" y="1026000"/>
                </a:cubicBezTo>
                <a:cubicBezTo>
                  <a:pt x="304624" y="1026000"/>
                  <a:pt x="283371" y="1004918"/>
                  <a:pt x="276287" y="969781"/>
                </a:cubicBezTo>
                <a:cubicBezTo>
                  <a:pt x="233781" y="1004918"/>
                  <a:pt x="191276" y="1026000"/>
                  <a:pt x="127517" y="1026000"/>
                </a:cubicBezTo>
                <a:cubicBezTo>
                  <a:pt x="63759" y="1026000"/>
                  <a:pt x="0" y="983835"/>
                  <a:pt x="0" y="906534"/>
                </a:cubicBezTo>
                <a:cubicBezTo>
                  <a:pt x="0" y="808151"/>
                  <a:pt x="77927" y="787068"/>
                  <a:pt x="155854" y="773014"/>
                </a:cubicBezTo>
                <a:lnTo>
                  <a:pt x="226697" y="765986"/>
                </a:lnTo>
                <a:cubicBezTo>
                  <a:pt x="255034" y="765986"/>
                  <a:pt x="269203" y="758959"/>
                  <a:pt x="269203" y="730849"/>
                </a:cubicBezTo>
                <a:cubicBezTo>
                  <a:pt x="269203" y="702740"/>
                  <a:pt x="233781" y="695712"/>
                  <a:pt x="205444" y="695712"/>
                </a:cubicBezTo>
                <a:cubicBezTo>
                  <a:pt x="162939" y="695712"/>
                  <a:pt x="141686" y="716794"/>
                  <a:pt x="127517" y="730849"/>
                </a:cubicBezTo>
                <a:cubicBezTo>
                  <a:pt x="120433" y="737877"/>
                  <a:pt x="113349" y="737877"/>
                  <a:pt x="106264" y="744904"/>
                </a:cubicBezTo>
                <a:cubicBezTo>
                  <a:pt x="99180" y="751931"/>
                  <a:pt x="85011" y="758959"/>
                  <a:pt x="77927" y="758959"/>
                </a:cubicBezTo>
                <a:cubicBezTo>
                  <a:pt x="49590" y="758959"/>
                  <a:pt x="28337" y="730849"/>
                  <a:pt x="28337" y="702740"/>
                </a:cubicBezTo>
                <a:cubicBezTo>
                  <a:pt x="28337" y="653548"/>
                  <a:pt x="92096" y="604356"/>
                  <a:pt x="205444" y="604356"/>
                </a:cubicBezTo>
                <a:close/>
                <a:moveTo>
                  <a:pt x="255034" y="161630"/>
                </a:moveTo>
                <a:lnTo>
                  <a:pt x="517152" y="161630"/>
                </a:lnTo>
                <a:cubicBezTo>
                  <a:pt x="524237" y="161630"/>
                  <a:pt x="531321" y="161630"/>
                  <a:pt x="538405" y="168657"/>
                </a:cubicBezTo>
                <a:cubicBezTo>
                  <a:pt x="552574" y="168657"/>
                  <a:pt x="559658" y="175685"/>
                  <a:pt x="566742" y="189740"/>
                </a:cubicBezTo>
                <a:cubicBezTo>
                  <a:pt x="566742" y="196767"/>
                  <a:pt x="573827" y="203794"/>
                  <a:pt x="573827" y="217849"/>
                </a:cubicBezTo>
                <a:cubicBezTo>
                  <a:pt x="573827" y="231904"/>
                  <a:pt x="566742" y="245959"/>
                  <a:pt x="552574" y="260014"/>
                </a:cubicBezTo>
                <a:cubicBezTo>
                  <a:pt x="552574" y="260014"/>
                  <a:pt x="368382" y="463808"/>
                  <a:pt x="361298" y="470835"/>
                </a:cubicBezTo>
                <a:lnTo>
                  <a:pt x="524237" y="470835"/>
                </a:lnTo>
                <a:cubicBezTo>
                  <a:pt x="531321" y="470835"/>
                  <a:pt x="538405" y="470835"/>
                  <a:pt x="538405" y="470835"/>
                </a:cubicBezTo>
                <a:cubicBezTo>
                  <a:pt x="559658" y="477863"/>
                  <a:pt x="573827" y="498945"/>
                  <a:pt x="573827" y="520027"/>
                </a:cubicBezTo>
                <a:cubicBezTo>
                  <a:pt x="573827" y="541109"/>
                  <a:pt x="559658" y="562192"/>
                  <a:pt x="538405" y="569219"/>
                </a:cubicBezTo>
                <a:cubicBezTo>
                  <a:pt x="538405" y="569219"/>
                  <a:pt x="531321" y="569219"/>
                  <a:pt x="524237" y="569219"/>
                </a:cubicBezTo>
                <a:lnTo>
                  <a:pt x="240865" y="569219"/>
                </a:lnTo>
                <a:cubicBezTo>
                  <a:pt x="205444" y="569219"/>
                  <a:pt x="184191" y="548137"/>
                  <a:pt x="184191" y="527055"/>
                </a:cubicBezTo>
                <a:lnTo>
                  <a:pt x="184191" y="520027"/>
                </a:lnTo>
                <a:cubicBezTo>
                  <a:pt x="184191" y="505972"/>
                  <a:pt x="191275" y="484890"/>
                  <a:pt x="198360" y="477863"/>
                </a:cubicBezTo>
                <a:cubicBezTo>
                  <a:pt x="198360" y="477863"/>
                  <a:pt x="389635" y="274068"/>
                  <a:pt x="396720" y="267041"/>
                </a:cubicBezTo>
                <a:lnTo>
                  <a:pt x="255034" y="267041"/>
                </a:lnTo>
                <a:cubicBezTo>
                  <a:pt x="247950" y="267041"/>
                  <a:pt x="240865" y="267041"/>
                  <a:pt x="240865" y="260014"/>
                </a:cubicBezTo>
                <a:cubicBezTo>
                  <a:pt x="219612" y="252986"/>
                  <a:pt x="205444" y="238931"/>
                  <a:pt x="205444" y="217849"/>
                </a:cubicBezTo>
                <a:cubicBezTo>
                  <a:pt x="205444" y="189740"/>
                  <a:pt x="219612" y="175685"/>
                  <a:pt x="240865" y="168657"/>
                </a:cubicBezTo>
                <a:cubicBezTo>
                  <a:pt x="240865" y="161630"/>
                  <a:pt x="247950" y="161630"/>
                  <a:pt x="255034" y="161630"/>
                </a:cubicBezTo>
                <a:close/>
                <a:moveTo>
                  <a:pt x="665923" y="0"/>
                </a:moveTo>
                <a:cubicBezTo>
                  <a:pt x="701344" y="0"/>
                  <a:pt x="722597" y="28110"/>
                  <a:pt x="729681" y="63247"/>
                </a:cubicBezTo>
                <a:lnTo>
                  <a:pt x="729681" y="189740"/>
                </a:lnTo>
                <a:cubicBezTo>
                  <a:pt x="758018" y="161630"/>
                  <a:pt x="793440" y="147575"/>
                  <a:pt x="843030" y="147575"/>
                </a:cubicBezTo>
                <a:cubicBezTo>
                  <a:pt x="935125" y="147575"/>
                  <a:pt x="991800" y="203795"/>
                  <a:pt x="991800" y="295151"/>
                </a:cubicBezTo>
                <a:lnTo>
                  <a:pt x="991800" y="505973"/>
                </a:lnTo>
                <a:cubicBezTo>
                  <a:pt x="991800" y="541110"/>
                  <a:pt x="963463" y="569219"/>
                  <a:pt x="928041" y="569219"/>
                </a:cubicBezTo>
                <a:cubicBezTo>
                  <a:pt x="892620" y="569219"/>
                  <a:pt x="864283" y="541110"/>
                  <a:pt x="864283" y="513000"/>
                </a:cubicBezTo>
                <a:lnTo>
                  <a:pt x="864283" y="505973"/>
                </a:lnTo>
                <a:lnTo>
                  <a:pt x="864283" y="316233"/>
                </a:lnTo>
                <a:cubicBezTo>
                  <a:pt x="864283" y="295151"/>
                  <a:pt x="857198" y="252986"/>
                  <a:pt x="800524" y="252986"/>
                </a:cubicBezTo>
                <a:cubicBezTo>
                  <a:pt x="765103" y="252986"/>
                  <a:pt x="729681" y="281096"/>
                  <a:pt x="729681" y="330288"/>
                </a:cubicBezTo>
                <a:lnTo>
                  <a:pt x="729681" y="505973"/>
                </a:lnTo>
                <a:lnTo>
                  <a:pt x="729681" y="513000"/>
                </a:lnTo>
                <a:cubicBezTo>
                  <a:pt x="729681" y="541110"/>
                  <a:pt x="701344" y="569219"/>
                  <a:pt x="665923" y="569219"/>
                </a:cubicBezTo>
                <a:cubicBezTo>
                  <a:pt x="630501" y="569219"/>
                  <a:pt x="602164" y="541110"/>
                  <a:pt x="602164" y="505973"/>
                </a:cubicBezTo>
                <a:lnTo>
                  <a:pt x="602164" y="63247"/>
                </a:lnTo>
                <a:cubicBezTo>
                  <a:pt x="602164" y="28110"/>
                  <a:pt x="630501" y="0"/>
                  <a:pt x="665923" y="0"/>
                </a:cubicBezTo>
                <a:close/>
              </a:path>
            </a:pathLst>
          </a:custGeom>
          <a:solidFill>
            <a:srgbClr val="FFFFFF"/>
          </a:solid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pPr lvl="0">
              <a:buNone/>
            </a:pPr>
            <a:r>
              <a:t>   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1DB61A9-C666-5CC4-B719-B6D04CB4A8B7}"/>
              </a:ext>
            </a:extLst>
          </p:cNvPr>
          <p:cNvSpPr>
            <a:spLocks noGrp="1"/>
          </p:cNvSpPr>
          <p:nvPr>
            <p:ph type="ftr" idx="11"/>
          </p:nvPr>
        </p:nvSpPr>
        <p:spPr>
          <a:xfrm>
            <a:off x="407987" y="6293853"/>
            <a:ext cx="9432925" cy="216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b="1"/>
              <a:t>ZHAW</a:t>
            </a:r>
            <a:r>
              <a:rPr lang="en-GB"/>
              <a:t> | Department N + T | Institute of Facility Management (IFM) + Institute of Computational Physics (ICP) BauSIM 2026</a:t>
            </a:r>
            <a:endParaRPr lang="en-GB" dirty="0"/>
          </a:p>
        </p:txBody>
      </p:sp>
      <p:sp>
        <p:nvSpPr>
          <p:cNvPr id="8" name="Foliennummernplatzhalter 5">
            <a:extLst>
              <a:ext uri="{FF2B5EF4-FFF2-40B4-BE49-F238E27FC236}">
                <a16:creationId xmlns:a16="http://schemas.microsoft.com/office/drawing/2014/main" id="{B9375E6F-B574-311E-45F3-97C8C06C933A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10128249" y="6293853"/>
            <a:ext cx="1655751" cy="216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5BA4405-8D4E-49B7-BDA6-6F19819F4CEB}" type="slidenum">
              <a:rPr lang="en-CH" smtClean="0"/>
              <a:pPr/>
              <a:t>‹#›</a:t>
            </a:fld>
            <a:endParaRPr lang="en-CH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liennummernplatzhalter">
            <a:extLst>
              <a:ext uri="{FF2B5EF4-FFF2-40B4-BE49-F238E27FC236}">
                <a16:creationId xmlns:a16="http://schemas.microsoft.com/office/drawing/2014/main" id="{293D77F6-C4F0-8E92-92A6-E00C1AE53354}"/>
              </a:ext>
            </a:extLst>
          </p:cNvPr>
          <p:cNvSpPr>
            <a:spLocks noGrp="1"/>
          </p:cNvSpPr>
          <p:nvPr>
            <p:ph type="sldNum" idx="4"/>
          </p:nvPr>
        </p:nvSpPr>
        <p:spPr>
          <a:xfrm>
            <a:off x="10128249" y="6293853"/>
            <a:ext cx="1655751" cy="216000"/>
          </a:xfrm>
          <a:prstGeom prst="rect">
            <a:avLst/>
          </a:prstGeom>
        </p:spPr>
        <p:txBody>
          <a:bodyPr vert="horz" lIns="0" tIns="0" rIns="0" bIns="0" anchor="b">
            <a:noAutofit/>
          </a:bodyPr>
          <a:lstStyle>
            <a:lvl1pPr algn="r">
              <a:buNone/>
              <a:defRPr sz="900">
                <a:solidFill>
                  <a:schemeClr val="tx1"/>
                </a:solidFill>
              </a:defRPr>
            </a:lvl1pPr>
          </a:lstStyle>
          <a:p>
            <a:fld id="{A5BA4405-8D4E-49B7-BDA6-6F19819F4CEB}" type="slidenum">
              <a:t>‹#›</a:t>
            </a:fld>
            <a:endParaRPr/>
          </a:p>
        </p:txBody>
      </p:sp>
      <p:sp>
        <p:nvSpPr>
          <p:cNvPr id="5" name="Fußzeilenplatzhalter">
            <a:extLst>
              <a:ext uri="{FF2B5EF4-FFF2-40B4-BE49-F238E27FC236}">
                <a16:creationId xmlns:a16="http://schemas.microsoft.com/office/drawing/2014/main" id="{2B767734-84E9-6BF6-9588-7AF0C0DEE648}"/>
              </a:ext>
            </a:extLst>
          </p:cNvPr>
          <p:cNvSpPr>
            <a:spLocks noGrp="1"/>
          </p:cNvSpPr>
          <p:nvPr>
            <p:ph type="ftr" idx="3"/>
          </p:nvPr>
        </p:nvSpPr>
        <p:spPr>
          <a:xfrm>
            <a:off x="407987" y="6293853"/>
            <a:ext cx="9432925" cy="216000"/>
          </a:xfrm>
          <a:prstGeom prst="rect">
            <a:avLst/>
          </a:prstGeom>
        </p:spPr>
        <p:txBody>
          <a:bodyPr vert="horz" lIns="0" tIns="0" rIns="0" bIns="0" anchor="b">
            <a:noAutofit/>
          </a:bodyPr>
          <a:lstStyle>
            <a:lvl1pPr algn="l">
              <a:buNone/>
              <a:defRPr sz="900">
                <a:solidFill>
                  <a:schemeClr val="tx1"/>
                </a:solidFill>
              </a:defRPr>
            </a:lvl1pPr>
          </a:lstStyle>
          <a:p>
            <a:r>
              <a:rPr lang="en-GB"/>
              <a:t>ZHAW | Department N + T | Institute of Facility Management (IFM) + Institute of Computational Physics (ICP) BauSIM 2026</a:t>
            </a:r>
            <a:endParaRPr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F62201B2-0BB9-7D94-6A9F-AE2A7FC29B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08000" y="1566584"/>
            <a:ext cx="11376000" cy="4356000"/>
          </a:xfrm>
          <a:prstGeom prst="rect">
            <a:avLst/>
          </a:prstGeom>
        </p:spPr>
        <p:txBody>
          <a:bodyPr vert="horz" lIns="0" tIns="0" rIns="0" bIns="0">
            <a:noAutofit/>
          </a:bodyPr>
          <a:lstStyle/>
          <a:p>
            <a:pPr lvl="0">
              <a:buNone/>
            </a:pPr>
            <a:r>
              <a:t>Edit master text style</a:t>
            </a:r>
          </a:p>
          <a:p>
            <a:pPr lvl="1">
              <a:buNone/>
            </a:pPr>
            <a:r>
              <a:t>Second level</a:t>
            </a:r>
          </a:p>
          <a:p>
            <a:pPr lvl="2">
              <a:buNone/>
            </a:pPr>
            <a:r>
              <a:t>Third level</a:t>
            </a:r>
          </a:p>
          <a:p>
            <a:pPr lvl="3">
              <a:buNone/>
            </a:pPr>
            <a:r>
              <a:t>Fourth level</a:t>
            </a:r>
          </a:p>
          <a:p>
            <a:pPr lvl="4">
              <a:buNone/>
            </a:pPr>
            <a:r>
              <a:t>Fifth level</a:t>
            </a:r>
          </a:p>
          <a:p>
            <a:pPr lvl="5">
              <a:buNone/>
            </a:pPr>
            <a:r>
              <a:t>Sixth level</a:t>
            </a:r>
          </a:p>
          <a:p>
            <a:pPr lvl="6">
              <a:buNone/>
            </a:pPr>
            <a:r>
              <a:t>Seventh level</a:t>
            </a:r>
          </a:p>
          <a:p>
            <a:pPr lvl="7">
              <a:buNone/>
            </a:pPr>
            <a:r>
              <a:t>Eighth level</a:t>
            </a:r>
          </a:p>
          <a:p>
            <a:pPr lvl="8">
              <a:buNone/>
            </a:pPr>
            <a:r>
              <a:t>Ninth level</a:t>
            </a:r>
          </a:p>
        </p:txBody>
      </p:sp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20BAF2CF-97A2-2922-F12F-3A198496DD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988" y="260350"/>
            <a:ext cx="11376026" cy="1080000"/>
          </a:xfrm>
          <a:prstGeom prst="rect">
            <a:avLst/>
          </a:prstGeom>
        </p:spPr>
        <p:txBody>
          <a:bodyPr vert="horz" lIns="0" tIns="0" rIns="0" bIns="0" anchor="t">
            <a:noAutofit/>
          </a:bodyPr>
          <a:lstStyle/>
          <a:p>
            <a:r>
              <a:t>Edit master title style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11"/>
          <a:srcRect l="44352" b="-10740"/>
          <a:stretch>
            <a:fillRect/>
          </a:stretch>
        </p:blipFill>
        <p:spPr>
          <a:xfrm>
            <a:off x="10829924" y="260350"/>
            <a:ext cx="954075" cy="675066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hf hdr="0" dt="0"/>
  <p:txStyles>
    <p:titleStyle>
      <a:lvl1pPr algn="l" defTabSz="914400">
        <a:lnSpc>
          <a:spcPct val="100000"/>
        </a:lnSpc>
        <a:spcBef>
          <a:spcPct val="0"/>
        </a:spcBef>
        <a:buNone/>
        <a:defRPr sz="35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marL="180000" indent="-180000" algn="l" defTabSz="914400">
        <a:lnSpc>
          <a:spcPct val="107000"/>
        </a:lnSpc>
        <a:spcBef>
          <a:spcPts val="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1pPr>
      <a:lvl2pPr marL="360000" indent="-180000" algn="l" defTabSz="914400">
        <a:lnSpc>
          <a:spcPct val="107000"/>
        </a:lnSpc>
        <a:spcBef>
          <a:spcPts val="0"/>
        </a:spcBef>
        <a:buFont typeface="Arial"/>
        <a:buChar char="-"/>
        <a:defRPr sz="2000" kern="1200">
          <a:solidFill>
            <a:schemeClr val="tx1"/>
          </a:solidFill>
          <a:latin typeface="+mn-lt"/>
          <a:ea typeface="+mn-lt"/>
          <a:cs typeface="+mn-lt"/>
        </a:defRPr>
      </a:lvl2pPr>
      <a:lvl3pPr marL="540000" indent="-180000" algn="l" defTabSz="914400">
        <a:lnSpc>
          <a:spcPct val="107000"/>
        </a:lnSpc>
        <a:spcBef>
          <a:spcPts val="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3pPr>
      <a:lvl4pPr marL="720000" indent="-180000" algn="l" defTabSz="914400">
        <a:lnSpc>
          <a:spcPct val="107000"/>
        </a:lnSpc>
        <a:spcBef>
          <a:spcPts val="0"/>
        </a:spcBef>
        <a:buFont typeface="Arial"/>
        <a:buChar char="-"/>
        <a:defRPr sz="2000" kern="1200">
          <a:solidFill>
            <a:schemeClr val="tx1"/>
          </a:solidFill>
          <a:latin typeface="+mn-lt"/>
          <a:ea typeface="+mn-lt"/>
          <a:cs typeface="+mn-lt"/>
        </a:defRPr>
      </a:lvl4pPr>
      <a:lvl5pPr marL="900000" indent="-180000" algn="l" defTabSz="914400">
        <a:lnSpc>
          <a:spcPct val="107000"/>
        </a:lnSpc>
        <a:spcBef>
          <a:spcPts val="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5pPr>
      <a:lvl6pPr marL="1080000" indent="-180000" algn="l" defTabSz="914400">
        <a:lnSpc>
          <a:spcPct val="107000"/>
        </a:lnSpc>
        <a:spcBef>
          <a:spcPts val="0"/>
        </a:spcBef>
        <a:buFont typeface="Arial"/>
        <a:buChar char="-"/>
        <a:defRPr sz="2000" kern="1200">
          <a:solidFill>
            <a:schemeClr val="tx1"/>
          </a:solidFill>
          <a:latin typeface="+mn-lt"/>
          <a:ea typeface="+mn-lt"/>
          <a:cs typeface="+mn-lt"/>
        </a:defRPr>
      </a:lvl6pPr>
      <a:lvl7pPr marL="1260000" indent="-180000" algn="l" defTabSz="914400">
        <a:lnSpc>
          <a:spcPct val="107000"/>
        </a:lnSpc>
        <a:spcBef>
          <a:spcPts val="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7pPr>
      <a:lvl8pPr marL="1440000" indent="-180000" algn="l" defTabSz="914400">
        <a:lnSpc>
          <a:spcPct val="107000"/>
        </a:lnSpc>
        <a:spcBef>
          <a:spcPts val="0"/>
        </a:spcBef>
        <a:buFont typeface="Arial"/>
        <a:buChar char="-"/>
        <a:defRPr sz="2000" kern="1200">
          <a:solidFill>
            <a:schemeClr val="tx1"/>
          </a:solidFill>
          <a:latin typeface="+mn-lt"/>
          <a:ea typeface="+mn-lt"/>
          <a:cs typeface="+mn-lt"/>
        </a:defRPr>
      </a:lvl8pPr>
      <a:lvl9pPr marL="1620000" indent="-180000" algn="l" defTabSz="914400">
        <a:lnSpc>
          <a:spcPct val="107000"/>
        </a:lnSpc>
        <a:spcBef>
          <a:spcPts val="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marL="0" algn="l" defTabSz="914400">
        <a:buNone/>
        <a:defRPr sz="2000" kern="1200">
          <a:solidFill>
            <a:schemeClr val="tx1"/>
          </a:solidFill>
          <a:latin typeface="+mn-lt"/>
          <a:ea typeface="+mn-lt"/>
          <a:cs typeface="+mn-lt"/>
        </a:defRPr>
      </a:lvl1pPr>
      <a:lvl2pPr marL="457200" algn="l" defTabSz="914400">
        <a:buNone/>
        <a:defRPr sz="2000" kern="1200">
          <a:solidFill>
            <a:schemeClr val="tx1"/>
          </a:solidFill>
          <a:latin typeface="+mn-lt"/>
          <a:ea typeface="+mn-lt"/>
          <a:cs typeface="+mn-lt"/>
        </a:defRPr>
      </a:lvl2pPr>
      <a:lvl3pPr marL="914400" algn="l" defTabSz="914400">
        <a:buNone/>
        <a:defRPr sz="2000" kern="1200">
          <a:solidFill>
            <a:schemeClr val="tx1"/>
          </a:solidFill>
          <a:latin typeface="+mn-lt"/>
          <a:ea typeface="+mn-lt"/>
          <a:cs typeface="+mn-lt"/>
        </a:defRPr>
      </a:lvl3pPr>
      <a:lvl4pPr marL="1371600" algn="l" defTabSz="914400">
        <a:buNone/>
        <a:defRPr sz="2000" kern="1200">
          <a:solidFill>
            <a:schemeClr val="tx1"/>
          </a:solidFill>
          <a:latin typeface="+mn-lt"/>
          <a:ea typeface="+mn-lt"/>
          <a:cs typeface="+mn-lt"/>
        </a:defRPr>
      </a:lvl4pPr>
      <a:lvl5pPr marL="1828800" algn="l" defTabSz="914400">
        <a:buNone/>
        <a:defRPr sz="2000" kern="1200">
          <a:solidFill>
            <a:schemeClr val="tx1"/>
          </a:solidFill>
          <a:latin typeface="+mn-lt"/>
          <a:ea typeface="+mn-lt"/>
          <a:cs typeface="+mn-lt"/>
        </a:defRPr>
      </a:lvl5pPr>
      <a:lvl6pPr marL="2286000" algn="l" defTabSz="914400">
        <a:buNone/>
        <a:defRPr sz="2000" kern="1200">
          <a:solidFill>
            <a:schemeClr val="tx1"/>
          </a:solidFill>
          <a:latin typeface="+mn-lt"/>
          <a:ea typeface="+mn-lt"/>
          <a:cs typeface="+mn-lt"/>
        </a:defRPr>
      </a:lvl6pPr>
      <a:lvl7pPr marL="2743200" algn="l" defTabSz="914400">
        <a:buNone/>
        <a:defRPr sz="2000" kern="1200">
          <a:solidFill>
            <a:schemeClr val="tx1"/>
          </a:solidFill>
          <a:latin typeface="+mn-lt"/>
          <a:ea typeface="+mn-lt"/>
          <a:cs typeface="+mn-lt"/>
        </a:defRPr>
      </a:lvl7pPr>
      <a:lvl8pPr marL="3200400" algn="l" defTabSz="914400">
        <a:buNone/>
        <a:defRPr sz="2000" kern="1200">
          <a:solidFill>
            <a:schemeClr val="tx1"/>
          </a:solidFill>
          <a:latin typeface="+mn-lt"/>
          <a:ea typeface="+mn-lt"/>
          <a:cs typeface="+mn-lt"/>
        </a:defRPr>
      </a:lvl8pPr>
      <a:lvl9pPr marL="3657600" algn="l" defTabSz="914400">
        <a:buNone/>
        <a:defRPr sz="20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  <p:extLst>
    <p:ext uri="{27BBF7A9-308A-43DC-89C8-2F10F3537804}">
      <p15:sldGuideLst xmlns:p15="http://schemas.microsoft.com/office/powerpoint/2012/main">
        <p15:guide id="3" pos="3749" userDrawn="1">
          <p15:clr>
            <a:srgbClr val="A4A3A4"/>
          </p15:clr>
        </p15:guide>
        <p15:guide id="4" pos="3931" userDrawn="1">
          <p15:clr>
            <a:srgbClr val="A4A3A4"/>
          </p15:clr>
        </p15:guide>
        <p15:guide id="5" pos="2706" userDrawn="1">
          <p15:clr>
            <a:srgbClr val="A4A3A4"/>
          </p15:clr>
        </p15:guide>
        <p15:guide id="6" pos="2525" userDrawn="1">
          <p15:clr>
            <a:srgbClr val="A4A3A4"/>
          </p15:clr>
        </p15:guide>
        <p15:guide id="7" pos="1481" userDrawn="1">
          <p15:clr>
            <a:srgbClr val="A4A3A4"/>
          </p15:clr>
        </p15:guide>
        <p15:guide id="8" pos="1300" userDrawn="1">
          <p15:clr>
            <a:srgbClr val="A4A3A4"/>
          </p15:clr>
        </p15:guide>
        <p15:guide id="9" pos="257" userDrawn="1">
          <p15:clr>
            <a:srgbClr val="F26B43"/>
          </p15:clr>
        </p15:guide>
        <p15:guide id="10" pos="4974" userDrawn="1">
          <p15:clr>
            <a:srgbClr val="A4A3A4"/>
          </p15:clr>
        </p15:guide>
        <p15:guide id="11" pos="5155" userDrawn="1">
          <p15:clr>
            <a:srgbClr val="A4A3A4"/>
          </p15:clr>
        </p15:guide>
        <p15:guide id="12" pos="6199" userDrawn="1">
          <p15:clr>
            <a:srgbClr val="A4A3A4"/>
          </p15:clr>
        </p15:guide>
        <p15:guide id="13" pos="6380" userDrawn="1">
          <p15:clr>
            <a:srgbClr val="A4A3A4"/>
          </p15:clr>
        </p15:guide>
        <p15:guide id="14" pos="7423" userDrawn="1">
          <p15:clr>
            <a:srgbClr val="F26B43"/>
          </p15:clr>
        </p15:guide>
        <p15:guide id="17" orient="horz" pos="3725" userDrawn="1">
          <p15:clr>
            <a:srgbClr val="F26B43"/>
          </p15:clr>
        </p15:guide>
        <p15:guide id="18" orient="horz" pos="1026" userDrawn="1">
          <p15:clr>
            <a:srgbClr val="F26B43"/>
          </p15:clr>
        </p15:guide>
        <p15:guide id="21" orient="horz" pos="164" userDrawn="1">
          <p15:clr>
            <a:srgbClr val="F26B43"/>
          </p15:clr>
        </p15:guide>
        <p15:guide id="23" orient="horz" pos="981" userDrawn="1">
          <p15:clr>
            <a:srgbClr val="F26B43"/>
          </p15:clr>
        </p15:guide>
        <p15:guide id="24" orient="horz" pos="411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D678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tertitel 1">
            <a:extLst>
              <a:ext uri="{FF2B5EF4-FFF2-40B4-BE49-F238E27FC236}">
                <a16:creationId xmlns:a16="http://schemas.microsoft.com/office/drawing/2014/main" id="{C720B1BC-78DF-63A2-B480-5909862FE09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73265" y="3967092"/>
            <a:ext cx="2040278" cy="274819"/>
          </a:xfrm>
        </p:spPr>
        <p:txBody>
          <a:bodyPr anchor="t"/>
          <a:lstStyle/>
          <a:p>
            <a:r>
              <a:rPr dirty="0"/>
              <a:t>[</a:t>
            </a:r>
            <a:r>
              <a:rPr dirty="0" err="1"/>
              <a:t>Autho</a:t>
            </a:r>
            <a:r>
              <a:rPr lang="de-CH" dirty="0" err="1"/>
              <a:t>r</a:t>
            </a:r>
            <a:r>
              <a:rPr lang="de-CH" dirty="0"/>
              <a:t> </a:t>
            </a:r>
            <a:r>
              <a:rPr lang="de-CH" dirty="0" err="1"/>
              <a:t>name</a:t>
            </a:r>
            <a:r>
              <a:rPr lang="de-CH" dirty="0"/>
              <a:t> </a:t>
            </a:r>
            <a:r>
              <a:rPr dirty="0"/>
              <a:t>(s)]</a:t>
            </a:r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5D343FD7-EC73-C3F8-8793-502C04EE629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2202287"/>
            <a:ext cx="12192000" cy="1423867"/>
          </a:xfrm>
          <a:prstGeom prst="rect">
            <a:avLst/>
          </a:prstGeom>
          <a:solidFill>
            <a:srgbClr val="F6C3D0"/>
          </a:solidFill>
        </p:spPr>
        <p:txBody>
          <a:bodyPr/>
          <a:lstStyle/>
          <a:p>
            <a:r>
              <a:rPr sz="4000" dirty="0">
                <a:solidFill>
                  <a:srgbClr val="6B0017"/>
                </a:solidFill>
              </a:rPr>
              <a:t>Research paper title</a:t>
            </a:r>
          </a:p>
          <a:p>
            <a:r>
              <a:rPr sz="3000" dirty="0">
                <a:solidFill>
                  <a:srgbClr val="6B0017"/>
                </a:solidFill>
              </a:rPr>
              <a:t>Subtitle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44D9E19-2547-6B40-47D7-AA2D590D9179}"/>
              </a:ext>
            </a:extLst>
          </p:cNvPr>
          <p:cNvSpPr txBox="1"/>
          <p:nvPr/>
        </p:nvSpPr>
        <p:spPr>
          <a:xfrm>
            <a:off x="534934" y="5302528"/>
            <a:ext cx="6101254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800" dirty="0">
                <a:solidFill>
                  <a:schemeClr val="bg1"/>
                </a:solidFill>
              </a:rPr>
              <a:t>ZHAW School of Life Sciences and Facility Management</a:t>
            </a:r>
          </a:p>
          <a:p>
            <a:pPr lvl="1"/>
            <a:r>
              <a:rPr lang="en-GB" b="1" dirty="0">
                <a:solidFill>
                  <a:schemeClr val="bg1"/>
                </a:solidFill>
              </a:rPr>
              <a:t>Institute of Facility Management</a:t>
            </a:r>
          </a:p>
          <a:p>
            <a:r>
              <a:rPr lang="en-GB" sz="1800" dirty="0">
                <a:solidFill>
                  <a:schemeClr val="bg1"/>
                </a:solidFill>
              </a:rPr>
              <a:t>ZHAW School of Engineering</a:t>
            </a:r>
          </a:p>
          <a:p>
            <a:pPr lvl="1"/>
            <a:r>
              <a:rPr lang="en-GB" b="1" dirty="0">
                <a:solidFill>
                  <a:schemeClr val="bg1"/>
                </a:solidFill>
              </a:rPr>
              <a:t>Institute of Computational Physics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6F4FDF9-B5ED-C330-CB9E-3B98C55AC848}"/>
              </a:ext>
            </a:extLst>
          </p:cNvPr>
          <p:cNvSpPr txBox="1"/>
          <p:nvPr/>
        </p:nvSpPr>
        <p:spPr>
          <a:xfrm>
            <a:off x="6546035" y="1179434"/>
            <a:ext cx="465858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800" dirty="0">
                <a:solidFill>
                  <a:srgbClr val="875169"/>
                </a:solidFill>
              </a:rPr>
              <a:t>9–11 September 2026 · Zürich · Toni-Areal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9AB316F-1097-6030-B0D7-198C6217685A}"/>
              </a:ext>
            </a:extLst>
          </p:cNvPr>
          <p:cNvSpPr txBox="1"/>
          <p:nvPr/>
        </p:nvSpPr>
        <p:spPr>
          <a:xfrm>
            <a:off x="6443350" y="654495"/>
            <a:ext cx="6083499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CH" sz="3000" b="0" i="0" u="none" strike="noStrike" dirty="0">
                <a:solidFill>
                  <a:srgbClr val="875169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11th BauSIM Conference</a:t>
            </a:r>
            <a:endParaRPr lang="en-GB" sz="3000" dirty="0">
              <a:solidFill>
                <a:srgbClr val="87516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766456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E5DAF129-FE3C-68F6-1DA7-598FD31818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956" y="260318"/>
            <a:ext cx="9477375" cy="1080040"/>
          </a:xfrm>
        </p:spPr>
        <p:txBody>
          <a:bodyPr/>
          <a:lstStyle/>
          <a:p>
            <a:r>
              <a:rPr dirty="0"/>
              <a:t>Results</a:t>
            </a:r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46FF2F78-FA10-9F19-C6A4-292FDFED3652}"/>
              </a:ext>
            </a:extLst>
          </p:cNvPr>
          <p:cNvSpPr>
            <a:spLocks noGrp="1"/>
          </p:cNvSpPr>
          <p:nvPr>
            <p:ph type="ftr" idx="11"/>
          </p:nvPr>
        </p:nvSpPr>
        <p:spPr>
          <a:xfrm>
            <a:off x="407956" y="6293834"/>
            <a:ext cx="9432893" cy="216027"/>
          </a:xfrm>
        </p:spPr>
        <p:txBody>
          <a:bodyPr/>
          <a:lstStyle/>
          <a:p>
            <a:r>
              <a:rPr lang="en-GB"/>
              <a:t>ZHAW | Department N + T | Institute of Facility Management (IFM) + Institute of Computational Physics (ICP) BauSIM 2026</a:t>
            </a:r>
            <a:endParaRPr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5386C48C-5F69-D125-EB6C-852294C0A690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10128218" y="6293834"/>
            <a:ext cx="1655731" cy="216027"/>
          </a:xfrm>
        </p:spPr>
        <p:txBody>
          <a:bodyPr/>
          <a:lstStyle/>
          <a:p>
            <a:fld id="{DB7BEEEC-A170-5376-2B6E-CB54687B0CB1}" type="slidenum">
              <a:rPr/>
              <a:t>10</a:t>
            </a:fld>
            <a:endParaRPr/>
          </a:p>
        </p:txBody>
      </p:sp>
      <p:graphicFrame>
        <p:nvGraphicFramePr>
          <p:cNvPr id="10" name="Diagrammplatzhalter 9"/>
          <p:cNvGraphicFramePr/>
          <p:nvPr/>
        </p:nvGraphicFramePr>
        <p:xfrm>
          <a:off x="407988" y="1557338"/>
          <a:ext cx="11376025" cy="4356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49974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C3D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4FF233C5-DD24-F762-0776-652DE891A430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10128218" y="6293834"/>
            <a:ext cx="1655731" cy="216027"/>
          </a:xfrm>
        </p:spPr>
        <p:txBody>
          <a:bodyPr/>
          <a:lstStyle/>
          <a:p>
            <a:pPr marL="0" marR="0" lvl="0" indent="0" algn="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fld id="{30394428-F1DC-E5F6-DB0C-7DE31F3D8A23}" type="slidenum">
              <a:rPr sz="900" b="0" i="0" u="none" cap="none" spc="0">
                <a:ln>
                  <a:noFill/>
                </a:ln>
                <a:solidFill>
                  <a:srgbClr val="010101"/>
                </a:solidFill>
                <a:latin typeface="Arial"/>
                <a:ea typeface="Arial"/>
                <a:cs typeface="Arial"/>
              </a:rPr>
              <a:t>11</a:t>
            </a:fld>
            <a:endParaRPr sz="900" b="0" i="0" u="none" kern="1200" cap="none" spc="0" baseline="0">
              <a:ln>
                <a:noFill/>
              </a:ln>
              <a:solidFill>
                <a:srgbClr val="01010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3EBC1F20-4C82-469D-B6C0-9CE9933F5359}"/>
              </a:ext>
            </a:extLst>
          </p:cNvPr>
          <p:cNvSpPr>
            <a:spLocks noGrp="1"/>
          </p:cNvSpPr>
          <p:nvPr>
            <p:ph type="ftr" idx="11"/>
          </p:nvPr>
        </p:nvSpPr>
        <p:spPr>
          <a:xfrm>
            <a:off x="407956" y="6293834"/>
            <a:ext cx="9432893" cy="216027"/>
          </a:xfrm>
        </p:spPr>
        <p:txBody>
          <a:bodyPr/>
          <a:lstStyle/>
          <a:p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en-GB" sz="900" b="0" i="0" u="none" cap="none" spc="0">
                <a:ln>
                  <a:noFill/>
                </a:ln>
                <a:solidFill>
                  <a:srgbClr val="010101"/>
                </a:solidFill>
                <a:latin typeface="Arial"/>
                <a:ea typeface="Arial"/>
                <a:cs typeface="Arial"/>
              </a:rPr>
              <a:t>ZHAW | Department N + T | Institute of Facility Management (IFM) + Institute of Computational Physics (ICP) BauSIM 2026</a:t>
            </a:r>
            <a:endParaRPr sz="900" b="0" i="0" u="none" kern="1200" cap="none" spc="0" baseline="0">
              <a:ln>
                <a:noFill/>
              </a:ln>
              <a:solidFill>
                <a:srgbClr val="01010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0B685857-183C-A238-A15E-00D966A508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956" y="260318"/>
            <a:ext cx="9477375" cy="1080040"/>
          </a:xfrm>
        </p:spPr>
        <p:txBody>
          <a:bodyPr/>
          <a:lstStyle/>
          <a:p>
            <a:r>
              <a:rPr dirty="0"/>
              <a:t>4 </a:t>
            </a:r>
            <a:r>
              <a:rPr lang="de-CH" dirty="0" err="1"/>
              <a:t>Conclusion</a:t>
            </a:r>
            <a:endParaRPr dirty="0"/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89605A3F-1CB2-D2EE-3637-AE8F946392E6}"/>
              </a:ext>
            </a:extLst>
          </p:cNvPr>
          <p:cNvSpPr>
            <a:spLocks noGrp="1"/>
          </p:cNvSpPr>
          <p:nvPr/>
        </p:nvSpPr>
        <p:spPr>
          <a:xfrm>
            <a:off x="407988" y="2698595"/>
            <a:ext cx="11009312" cy="227857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7000"/>
              </a:lnSpc>
              <a:buNone/>
            </a:pPr>
            <a:r>
              <a:rPr sz="3500"/>
              <a:t>Key findings and practical relevance</a:t>
            </a:r>
          </a:p>
        </p:txBody>
      </p:sp>
    </p:spTree>
    <p:extLst>
      <p:ext uri="{BB962C8B-B14F-4D97-AF65-F5344CB8AC3E}">
        <p14:creationId xmlns:p14="http://schemas.microsoft.com/office/powerpoint/2010/main" val="368752847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0E398FC-D9A9-F346-E076-5507560725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956" y="260318"/>
            <a:ext cx="9477375" cy="1080040"/>
          </a:xfrm>
        </p:spPr>
        <p:txBody>
          <a:bodyPr/>
          <a:lstStyle/>
          <a:p>
            <a:r>
              <a:rPr lang="de-CH" dirty="0"/>
              <a:t>K</a:t>
            </a:r>
            <a:r>
              <a:rPr dirty="0" err="1"/>
              <a:t>ey</a:t>
            </a:r>
            <a:r>
              <a:rPr dirty="0"/>
              <a:t> findings</a:t>
            </a:r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7CACAC2E-594C-A9DB-D2C8-317CCFB644F0}"/>
              </a:ext>
            </a:extLst>
          </p:cNvPr>
          <p:cNvSpPr>
            <a:spLocks noGrp="1"/>
          </p:cNvSpPr>
          <p:nvPr>
            <p:ph type="ftr" idx="11"/>
          </p:nvPr>
        </p:nvSpPr>
        <p:spPr>
          <a:xfrm>
            <a:off x="407956" y="6293834"/>
            <a:ext cx="9432893" cy="216027"/>
          </a:xfrm>
        </p:spPr>
        <p:txBody>
          <a:bodyPr/>
          <a:lstStyle/>
          <a:p>
            <a:r>
              <a:rPr lang="en-GB"/>
              <a:t>ZHAW | Department N + T | Institute of Facility Management (IFM) + Institute of Computational Physics (ICP) BauSIM 2026</a:t>
            </a:r>
            <a:endParaRPr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81078E48-DCA8-1A4E-A733-53EE6CA920CC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10128218" y="6293834"/>
            <a:ext cx="1655731" cy="216027"/>
          </a:xfrm>
        </p:spPr>
        <p:txBody>
          <a:bodyPr/>
          <a:lstStyle/>
          <a:p>
            <a:fld id="{4DB16885-0D3F-A391-B669-3211DB3B26E8}" type="slidenum">
              <a:rPr/>
              <a:t>12</a:t>
            </a:fld>
            <a:endParaRPr/>
          </a:p>
        </p:txBody>
      </p:sp>
      <p:sp>
        <p:nvSpPr>
          <p:cNvPr id="25" name="Ellipse 24">
            <a:extLst>
              <a:ext uri="{FF2B5EF4-FFF2-40B4-BE49-F238E27FC236}">
                <a16:creationId xmlns:a16="http://schemas.microsoft.com/office/drawing/2014/main" id="{2DFED4CA-D8F7-E999-323B-958CB4CAE2C1}"/>
              </a:ext>
            </a:extLst>
          </p:cNvPr>
          <p:cNvSpPr>
            <a:spLocks noGrp="1"/>
          </p:cNvSpPr>
          <p:nvPr/>
        </p:nvSpPr>
        <p:spPr>
          <a:xfrm>
            <a:off x="4756964" y="3332138"/>
            <a:ext cx="2826000" cy="2826000"/>
          </a:xfrm>
          <a:prstGeom prst="ellipse">
            <a:avLst/>
          </a:prstGeom>
          <a:solidFill>
            <a:srgbClr val="6B001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>
              <a:buNone/>
            </a:pPr>
            <a:endParaRPr>
              <a:solidFill>
                <a:schemeClr val="bg1"/>
              </a:solidFill>
            </a:endParaRPr>
          </a:p>
        </p:txBody>
      </p:sp>
      <p:sp>
        <p:nvSpPr>
          <p:cNvPr id="26" name="Textfeld 25">
            <a:extLst>
              <a:ext uri="{FF2B5EF4-FFF2-40B4-BE49-F238E27FC236}">
                <a16:creationId xmlns:a16="http://schemas.microsoft.com/office/drawing/2014/main" id="{B6BCA8B0-29A1-41ED-3515-CCDD3BD2AA49}"/>
              </a:ext>
            </a:extLst>
          </p:cNvPr>
          <p:cNvSpPr>
            <a:spLocks noGrp="1"/>
          </p:cNvSpPr>
          <p:nvPr/>
        </p:nvSpPr>
        <p:spPr>
          <a:xfrm>
            <a:off x="5095041" y="4160908"/>
            <a:ext cx="2340000" cy="1168461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>
              <a:lnSpc>
                <a:spcPct val="90000"/>
              </a:lnSpc>
              <a:buNone/>
            </a:pPr>
            <a:r>
              <a:rPr sz="5000">
                <a:solidFill>
                  <a:srgbClr val="FFFFFF"/>
                </a:solidFill>
              </a:rPr>
              <a:t>02</a:t>
            </a:r>
          </a:p>
          <a:p>
            <a:pPr>
              <a:lnSpc>
                <a:spcPct val="107000"/>
              </a:lnSpc>
              <a:buNone/>
            </a:pPr>
            <a:r>
              <a:rPr sz="1500">
                <a:solidFill>
                  <a:srgbClr val="FFFFFF"/>
                </a:solidFill>
              </a:rPr>
              <a:t>Evidence → meaning</a:t>
            </a:r>
          </a:p>
        </p:txBody>
      </p:sp>
      <p:sp>
        <p:nvSpPr>
          <p:cNvPr id="28" name="Ellipse 27">
            <a:extLst>
              <a:ext uri="{FF2B5EF4-FFF2-40B4-BE49-F238E27FC236}">
                <a16:creationId xmlns:a16="http://schemas.microsoft.com/office/drawing/2014/main" id="{F2E0F227-9E49-7006-628E-1EAA5FB3439A}"/>
              </a:ext>
            </a:extLst>
          </p:cNvPr>
          <p:cNvSpPr>
            <a:spLocks noGrp="1"/>
          </p:cNvSpPr>
          <p:nvPr/>
        </p:nvSpPr>
        <p:spPr>
          <a:xfrm>
            <a:off x="7618976" y="1151902"/>
            <a:ext cx="2826000" cy="2826000"/>
          </a:xfrm>
          <a:prstGeom prst="ellipse">
            <a:avLst/>
          </a:prstGeom>
          <a:solidFill>
            <a:srgbClr val="E1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>
              <a:buNone/>
            </a:pPr>
            <a:endParaRPr/>
          </a:p>
        </p:txBody>
      </p:sp>
      <p:sp>
        <p:nvSpPr>
          <p:cNvPr id="29" name="Textfeld 28">
            <a:extLst>
              <a:ext uri="{FF2B5EF4-FFF2-40B4-BE49-F238E27FC236}">
                <a16:creationId xmlns:a16="http://schemas.microsoft.com/office/drawing/2014/main" id="{7BFC18E6-A351-9FFE-0146-6DDD0B96AADE}"/>
              </a:ext>
            </a:extLst>
          </p:cNvPr>
          <p:cNvSpPr>
            <a:spLocks noGrp="1"/>
          </p:cNvSpPr>
          <p:nvPr/>
        </p:nvSpPr>
        <p:spPr>
          <a:xfrm>
            <a:off x="8083966" y="1969632"/>
            <a:ext cx="2340000" cy="1168461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>
              <a:lnSpc>
                <a:spcPct val="90000"/>
              </a:lnSpc>
              <a:buNone/>
            </a:pPr>
            <a:r>
              <a:rPr sz="5000">
                <a:solidFill>
                  <a:srgbClr val="FFFFFF"/>
                </a:solidFill>
              </a:rPr>
              <a:t>03</a:t>
            </a:r>
          </a:p>
          <a:p>
            <a:pPr>
              <a:lnSpc>
                <a:spcPct val="107000"/>
              </a:lnSpc>
              <a:buNone/>
            </a:pPr>
            <a:r>
              <a:rPr sz="1500">
                <a:solidFill>
                  <a:srgbClr val="FFFFFF"/>
                </a:solidFill>
              </a:rPr>
              <a:t>Practical implication</a:t>
            </a:r>
          </a:p>
        </p:txBody>
      </p:sp>
      <p:sp>
        <p:nvSpPr>
          <p:cNvPr id="38" name="Ellipse 37">
            <a:extLst>
              <a:ext uri="{FF2B5EF4-FFF2-40B4-BE49-F238E27FC236}">
                <a16:creationId xmlns:a16="http://schemas.microsoft.com/office/drawing/2014/main" id="{B1549E01-216A-B989-1DB2-CF512E4DF49F}"/>
              </a:ext>
            </a:extLst>
          </p:cNvPr>
          <p:cNvSpPr>
            <a:spLocks noGrp="1"/>
          </p:cNvSpPr>
          <p:nvPr/>
        </p:nvSpPr>
        <p:spPr>
          <a:xfrm>
            <a:off x="1429957" y="1736164"/>
            <a:ext cx="2826000" cy="2826000"/>
          </a:xfrm>
          <a:prstGeom prst="ellipse">
            <a:avLst/>
          </a:prstGeom>
          <a:solidFill>
            <a:srgbClr val="F29A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>
              <a:buNone/>
            </a:pPr>
            <a:endParaRPr/>
          </a:p>
        </p:txBody>
      </p:sp>
      <p:sp>
        <p:nvSpPr>
          <p:cNvPr id="39" name="Textfeld 38">
            <a:extLst>
              <a:ext uri="{FF2B5EF4-FFF2-40B4-BE49-F238E27FC236}">
                <a16:creationId xmlns:a16="http://schemas.microsoft.com/office/drawing/2014/main" id="{2BBFDFFB-5A1D-092B-E743-09DE98ADECEA}"/>
              </a:ext>
            </a:extLst>
          </p:cNvPr>
          <p:cNvSpPr>
            <a:spLocks noGrp="1"/>
          </p:cNvSpPr>
          <p:nvPr/>
        </p:nvSpPr>
        <p:spPr>
          <a:xfrm>
            <a:off x="1768034" y="2564934"/>
            <a:ext cx="2340000" cy="1168461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>
              <a:lnSpc>
                <a:spcPct val="90000"/>
              </a:lnSpc>
              <a:buNone/>
            </a:pPr>
            <a:r>
              <a:rPr sz="5000">
                <a:solidFill>
                  <a:srgbClr val="010101"/>
                </a:solidFill>
              </a:rPr>
              <a:t>01</a:t>
            </a:r>
          </a:p>
          <a:p>
            <a:pPr>
              <a:lnSpc>
                <a:spcPct val="107000"/>
              </a:lnSpc>
              <a:buNone/>
            </a:pPr>
            <a:r>
              <a:rPr sz="1500">
                <a:solidFill>
                  <a:srgbClr val="010101"/>
                </a:solidFill>
              </a:rPr>
              <a:t>Primary result</a:t>
            </a:r>
          </a:p>
        </p:txBody>
      </p:sp>
    </p:spTree>
    <p:extLst>
      <p:ext uri="{BB962C8B-B14F-4D97-AF65-F5344CB8AC3E}">
        <p14:creationId xmlns:p14="http://schemas.microsoft.com/office/powerpoint/2010/main" val="4246223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C3D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4FF233C5-DD24-F762-0776-652DE891A430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10128218" y="6293834"/>
            <a:ext cx="1655731" cy="216027"/>
          </a:xfrm>
        </p:spPr>
        <p:txBody>
          <a:bodyPr/>
          <a:lstStyle/>
          <a:p>
            <a:pPr marL="0" marR="0" lvl="0" indent="0" algn="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fld id="{2DD23107-4986-8758-3A93-3D74F35908CC}" type="slidenum">
              <a:rPr sz="900" b="0" i="0" u="none" cap="none" spc="0">
                <a:ln>
                  <a:noFill/>
                </a:ln>
                <a:solidFill>
                  <a:srgbClr val="010101"/>
                </a:solidFill>
                <a:latin typeface="Arial"/>
                <a:ea typeface="Arial"/>
                <a:cs typeface="Arial"/>
              </a:rPr>
              <a:t>13</a:t>
            </a:fld>
            <a:endParaRPr sz="900" b="0" i="0" u="none" kern="1200" cap="none" spc="0" baseline="0">
              <a:ln>
                <a:noFill/>
              </a:ln>
              <a:solidFill>
                <a:srgbClr val="01010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3EBC1F20-4C82-469D-B6C0-9CE9933F5359}"/>
              </a:ext>
            </a:extLst>
          </p:cNvPr>
          <p:cNvSpPr>
            <a:spLocks noGrp="1"/>
          </p:cNvSpPr>
          <p:nvPr>
            <p:ph type="ftr" idx="11"/>
          </p:nvPr>
        </p:nvSpPr>
        <p:spPr>
          <a:xfrm>
            <a:off x="407956" y="6293834"/>
            <a:ext cx="9432893" cy="216027"/>
          </a:xfrm>
        </p:spPr>
        <p:txBody>
          <a:bodyPr/>
          <a:lstStyle/>
          <a:p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en-GB" sz="900" b="0" i="0" u="none" cap="none" spc="0">
                <a:ln>
                  <a:noFill/>
                </a:ln>
                <a:solidFill>
                  <a:srgbClr val="010101"/>
                </a:solidFill>
                <a:latin typeface="Arial"/>
                <a:ea typeface="Arial"/>
                <a:cs typeface="Arial"/>
              </a:rPr>
              <a:t>ZHAW | Department N + T | Institute of Facility Management (IFM) + Institute of Computational Physics (ICP) BauSIM 2026</a:t>
            </a:r>
            <a:endParaRPr sz="900" b="0" i="0" u="none" kern="1200" cap="none" spc="0" baseline="0">
              <a:ln>
                <a:noFill/>
              </a:ln>
              <a:solidFill>
                <a:srgbClr val="01010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0B685857-183C-A238-A15E-00D966A508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956" y="260318"/>
            <a:ext cx="9477375" cy="1080040"/>
          </a:xfrm>
        </p:spPr>
        <p:txBody>
          <a:bodyPr/>
          <a:lstStyle/>
          <a:p>
            <a:r>
              <a:t>5 Further Sections (optional)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89605A3F-1CB2-D2EE-3637-AE8F946392E6}"/>
              </a:ext>
            </a:extLst>
          </p:cNvPr>
          <p:cNvSpPr>
            <a:spLocks noGrp="1"/>
          </p:cNvSpPr>
          <p:nvPr/>
        </p:nvSpPr>
        <p:spPr>
          <a:xfrm>
            <a:off x="407988" y="2698595"/>
            <a:ext cx="11009312" cy="53437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7000"/>
              </a:lnSpc>
              <a:buNone/>
            </a:pPr>
            <a:r>
              <a:rPr lang="de-CH" sz="3500" dirty="0"/>
              <a:t>Lore Lipsum </a:t>
            </a:r>
            <a:endParaRPr sz="3500" dirty="0"/>
          </a:p>
        </p:txBody>
      </p:sp>
    </p:spTree>
    <p:extLst>
      <p:ext uri="{BB962C8B-B14F-4D97-AF65-F5344CB8AC3E}">
        <p14:creationId xmlns:p14="http://schemas.microsoft.com/office/powerpoint/2010/main" val="368752847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5346A41E-B4B8-1702-EE5F-4EF7C8F6F041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10128218" y="6293834"/>
            <a:ext cx="1655731" cy="216027"/>
          </a:xfrm>
        </p:spPr>
        <p:txBody>
          <a:bodyPr/>
          <a:lstStyle/>
          <a:p>
            <a:pPr marL="0" marR="0" lvl="0" indent="0" algn="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fld id="{327921A4-25C4-3DB4-06B1-32693CEE2241}" type="slidenum">
              <a:rPr sz="900" b="0" i="0" u="none" cap="none" spc="0">
                <a:ln>
                  <a:noFill/>
                </a:ln>
                <a:solidFill>
                  <a:srgbClr val="010101"/>
                </a:solidFill>
                <a:latin typeface="Arial"/>
                <a:ea typeface="Arial"/>
                <a:cs typeface="Arial"/>
              </a:rPr>
              <a:t>14</a:t>
            </a:fld>
            <a:endParaRPr sz="900" b="0" i="0" u="none" kern="1200" cap="none" spc="0" baseline="0">
              <a:ln>
                <a:noFill/>
              </a:ln>
              <a:solidFill>
                <a:srgbClr val="01010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D34D49BF-82B5-CBB9-1E6B-06A6B03F54E3}"/>
              </a:ext>
            </a:extLst>
          </p:cNvPr>
          <p:cNvSpPr>
            <a:spLocks noGrp="1"/>
          </p:cNvSpPr>
          <p:nvPr>
            <p:ph type="ftr" idx="11"/>
          </p:nvPr>
        </p:nvSpPr>
        <p:spPr>
          <a:xfrm>
            <a:off x="407956" y="6293834"/>
            <a:ext cx="9432893" cy="216027"/>
          </a:xfrm>
        </p:spPr>
        <p:txBody>
          <a:bodyPr/>
          <a:lstStyle/>
          <a:p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en-GB" sz="900" b="0" i="0" u="none" cap="none" spc="0">
                <a:ln>
                  <a:noFill/>
                </a:ln>
                <a:solidFill>
                  <a:srgbClr val="010101"/>
                </a:solidFill>
                <a:latin typeface="Arial"/>
                <a:ea typeface="Arial"/>
                <a:cs typeface="Arial"/>
              </a:rPr>
              <a:t>ZHAW | Department N + T | Institute of Facility Management (IFM) + Institute of Computational Physics (ICP) BauSIM 2026</a:t>
            </a:r>
            <a:endParaRPr sz="900" b="0" i="0" u="none" kern="1200" cap="none" spc="0" baseline="0">
              <a:ln>
                <a:noFill/>
              </a:ln>
              <a:solidFill>
                <a:srgbClr val="01010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0EAB775C-7C47-299F-EC0F-45EF57127CD7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407989" y="1557338"/>
            <a:ext cx="9432924" cy="4356100"/>
          </a:xfrm>
        </p:spPr>
        <p:txBody>
          <a:bodyPr/>
          <a:lstStyle/>
          <a:p>
            <a:pPr>
              <a:spcAft>
                <a:spcPts val="1800"/>
              </a:spcAft>
              <a:buFont typeface="Symbol"/>
              <a:buChar char="-"/>
            </a:pPr>
            <a:r>
              <a:rPr sz="1800" dirty="0"/>
              <a:t>[1] Author, A. (Year). Article title. Journal, volume(issue), pages. DOI.</a:t>
            </a:r>
          </a:p>
          <a:p>
            <a:pPr>
              <a:spcAft>
                <a:spcPts val="1800"/>
              </a:spcAft>
              <a:buFont typeface="Symbol"/>
              <a:buChar char="-"/>
            </a:pPr>
            <a:r>
              <a:rPr sz="1800" dirty="0"/>
              <a:t>[2] Software or model documentation, version, publisher, URL, access date.</a:t>
            </a:r>
          </a:p>
          <a:p>
            <a:pPr>
              <a:spcAft>
                <a:spcPts val="1800"/>
              </a:spcAft>
              <a:buFont typeface="Symbol"/>
              <a:buChar char="-"/>
            </a:pPr>
            <a:r>
              <a:rPr sz="1800" dirty="0"/>
              <a:t>[3] Dataset, standard or project report, </a:t>
            </a:r>
            <a:r>
              <a:rPr sz="1800" dirty="0" err="1"/>
              <a:t>organisation</a:t>
            </a:r>
            <a:r>
              <a:rPr sz="1800" dirty="0"/>
              <a:t>, year, persistent link.</a:t>
            </a:r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25F600EC-0CA0-44DD-6D65-F81D7B8DE4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956" y="260318"/>
            <a:ext cx="9477375" cy="1080040"/>
          </a:xfrm>
        </p:spPr>
        <p:txBody>
          <a:bodyPr/>
          <a:lstStyle/>
          <a:p>
            <a:r>
              <a:t>References</a:t>
            </a:r>
          </a:p>
        </p:txBody>
      </p:sp>
    </p:spTree>
    <p:extLst>
      <p:ext uri="{BB962C8B-B14F-4D97-AF65-F5344CB8AC3E}">
        <p14:creationId xmlns:p14="http://schemas.microsoft.com/office/powerpoint/2010/main" val="421042443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D678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CD37376-15E6-5B27-DD52-853B32CE89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988" y="260350"/>
            <a:ext cx="5543550" cy="1313269"/>
          </a:xfrm>
        </p:spPr>
        <p:txBody>
          <a:bodyPr/>
          <a:lstStyle/>
          <a:p>
            <a:r>
              <a:rPr dirty="0"/>
              <a:t>Thank you</a:t>
            </a:r>
          </a:p>
          <a:p>
            <a:r>
              <a:rPr dirty="0"/>
              <a:t>Questions and discussion</a:t>
            </a:r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0B95042F-5EA1-C3D7-73FE-25C40A26183B}"/>
              </a:ext>
            </a:extLst>
          </p:cNvPr>
          <p:cNvSpPr>
            <a:spLocks noGrp="1"/>
          </p:cNvSpPr>
          <p:nvPr>
            <p:ph type="ftr" idx="11"/>
          </p:nvPr>
        </p:nvSpPr>
        <p:spPr>
          <a:xfrm>
            <a:off x="407987" y="6293853"/>
            <a:ext cx="9432925" cy="216000"/>
          </a:xfrm>
        </p:spPr>
        <p:txBody>
          <a:bodyPr/>
          <a:lstStyle/>
          <a:p>
            <a:r>
              <a:rPr lang="en-GB"/>
              <a:t>ZHAW | Department N + T | Institute of Facility Management (IFM) + Institute of Computational Physics (ICP) BauSIM 2026</a:t>
            </a:r>
            <a:endParaRPr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BF67CC9C-4F48-1ECB-BED8-AEFB6866B04A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10128249" y="6293853"/>
            <a:ext cx="1655751" cy="216000"/>
          </a:xfrm>
        </p:spPr>
        <p:txBody>
          <a:bodyPr/>
          <a:lstStyle/>
          <a:p>
            <a:fld id="{EA83FA91-883A-0168-8075-96CEB9DCA3C2}" type="slidenum">
              <a:rPr/>
              <a:t>15</a:t>
            </a:fld>
            <a:endParaRPr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A2F2A1B-905D-00E5-F03F-0943524DE5B9}"/>
              </a:ext>
            </a:extLst>
          </p:cNvPr>
          <p:cNvSpPr txBox="1"/>
          <p:nvPr/>
        </p:nvSpPr>
        <p:spPr>
          <a:xfrm>
            <a:off x="407987" y="2633802"/>
            <a:ext cx="6097772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500" dirty="0">
                <a:solidFill>
                  <a:schemeClr val="bg1"/>
                </a:solidFill>
              </a:rPr>
              <a:t>Contact: </a:t>
            </a:r>
          </a:p>
        </p:txBody>
      </p:sp>
    </p:spTree>
    <p:extLst>
      <p:ext uri="{BB962C8B-B14F-4D97-AF65-F5344CB8AC3E}">
        <p14:creationId xmlns:p14="http://schemas.microsoft.com/office/powerpoint/2010/main" val="10615105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3E05FBA3-B69B-D8DA-0826-805FCB29707A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10128218" y="6293834"/>
            <a:ext cx="1655731" cy="216027"/>
          </a:xfrm>
        </p:spPr>
        <p:txBody>
          <a:bodyPr/>
          <a:lstStyle/>
          <a:p>
            <a:pPr marL="0" marR="0" lvl="0" indent="0" algn="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fld id="{E2598689-54C9-18A7-3A19-ED76AA08988F}" type="slidenum">
              <a:rPr sz="900" b="0" i="0" u="none" cap="none" spc="0">
                <a:ln>
                  <a:noFill/>
                </a:ln>
                <a:latin typeface="Arial"/>
                <a:ea typeface="Arial"/>
                <a:cs typeface="Arial"/>
              </a:rPr>
              <a:t>2</a:t>
            </a:fld>
            <a:endParaRPr sz="900" b="0" i="0" u="none" kern="1200" cap="none" spc="0" baseline="0">
              <a:ln>
                <a:noFill/>
              </a:ln>
              <a:latin typeface="Arial"/>
              <a:ea typeface="Arial"/>
              <a:cs typeface="Arial"/>
            </a:endParaRPr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AD42A5B1-D13F-7008-69D5-5D9A490497DC}"/>
              </a:ext>
            </a:extLst>
          </p:cNvPr>
          <p:cNvSpPr>
            <a:spLocks noGrp="1"/>
          </p:cNvSpPr>
          <p:nvPr>
            <p:ph type="ftr" idx="11"/>
          </p:nvPr>
        </p:nvSpPr>
        <p:spPr>
          <a:xfrm>
            <a:off x="407956" y="6293834"/>
            <a:ext cx="9432893" cy="216027"/>
          </a:xfrm>
        </p:spPr>
        <p:txBody>
          <a:bodyPr/>
          <a:lstStyle/>
          <a:p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en-GB" sz="900" b="0" i="0" u="none" cap="none" spc="0" dirty="0">
                <a:ln>
                  <a:noFill/>
                </a:ln>
                <a:latin typeface="Arial"/>
                <a:ea typeface="Arial"/>
                <a:cs typeface="Arial"/>
              </a:rPr>
              <a:t>ZHAW | Department N + T | Institute of Facility Management (IFM) + Institute of Computational Physics (ICP) </a:t>
            </a:r>
            <a:r>
              <a:rPr lang="en-GB" sz="900" b="0" i="0" u="none" cap="none" spc="0" dirty="0" err="1">
                <a:ln>
                  <a:noFill/>
                </a:ln>
                <a:latin typeface="Arial"/>
                <a:ea typeface="Arial"/>
                <a:cs typeface="Arial"/>
              </a:rPr>
              <a:t>BauSIM</a:t>
            </a:r>
            <a:r>
              <a:rPr lang="en-GB" sz="900" b="0" i="0" u="none" cap="none" spc="0" dirty="0">
                <a:ln>
                  <a:noFill/>
                </a:ln>
                <a:latin typeface="Arial"/>
                <a:ea typeface="Arial"/>
                <a:cs typeface="Arial"/>
              </a:rPr>
              <a:t> 2026</a:t>
            </a:r>
            <a:endParaRPr sz="900" b="0" i="0" u="none" kern="1200" cap="none" spc="0" baseline="0" dirty="0">
              <a:ln>
                <a:noFill/>
              </a:ln>
              <a:latin typeface="Arial"/>
              <a:ea typeface="Arial"/>
              <a:cs typeface="Arial"/>
            </a:endParaRPr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7CC4F965-5635-01EA-E8E0-B79CD80E5B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956" y="260318"/>
            <a:ext cx="9477375" cy="1080040"/>
          </a:xfrm>
        </p:spPr>
        <p:txBody>
          <a:bodyPr/>
          <a:lstStyle/>
          <a:p>
            <a:r>
              <a:rPr dirty="0"/>
              <a:t>Agenda</a:t>
            </a:r>
          </a:p>
        </p:txBody>
      </p:sp>
      <p:sp>
        <p:nvSpPr>
          <p:cNvPr id="5" name="Textplatzhalter 3">
            <a:extLst>
              <a:ext uri="{FF2B5EF4-FFF2-40B4-BE49-F238E27FC236}">
                <a16:creationId xmlns:a16="http://schemas.microsoft.com/office/drawing/2014/main" id="{52FDE660-743F-675C-CCDF-DA7BB5BA5E0C}"/>
              </a:ext>
            </a:extLst>
          </p:cNvPr>
          <p:cNvSpPr>
            <a:spLocks noGrp="1"/>
          </p:cNvSpPr>
          <p:nvPr/>
        </p:nvSpPr>
        <p:spPr>
          <a:xfrm>
            <a:off x="401729" y="1628775"/>
            <a:ext cx="11382271" cy="2808312"/>
          </a:xfrm>
          <a:prstGeom prst="rect">
            <a:avLst/>
          </a:prstGeom>
        </p:spPr>
        <p:txBody>
          <a:bodyPr/>
          <a:lstStyle>
            <a:lvl1pPr marL="180000" indent="-180000" algn="l" defTabSz="914400">
              <a:lnSpc>
                <a:spcPct val="107000"/>
              </a:lnSpc>
              <a:spcBef>
                <a:spcPts val="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1pPr>
            <a:lvl2pPr marL="360000" indent="-180000" algn="l" defTabSz="914400">
              <a:lnSpc>
                <a:spcPct val="107000"/>
              </a:lnSpc>
              <a:spcBef>
                <a:spcPts val="0"/>
              </a:spcBef>
              <a:buFont typeface="Arial"/>
              <a:buChar char="-"/>
              <a:defRPr sz="20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2pPr>
            <a:lvl3pPr marL="540000" indent="-180000" algn="l" defTabSz="914400">
              <a:lnSpc>
                <a:spcPct val="107000"/>
              </a:lnSpc>
              <a:spcBef>
                <a:spcPts val="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3pPr>
            <a:lvl4pPr marL="720000" indent="-180000" algn="l" defTabSz="914400">
              <a:lnSpc>
                <a:spcPct val="107000"/>
              </a:lnSpc>
              <a:spcBef>
                <a:spcPts val="0"/>
              </a:spcBef>
              <a:buFont typeface="Arial"/>
              <a:buChar char="-"/>
              <a:defRPr sz="20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4pPr>
            <a:lvl5pPr marL="900000" indent="-180000" algn="l" defTabSz="914400">
              <a:lnSpc>
                <a:spcPct val="107000"/>
              </a:lnSpc>
              <a:spcBef>
                <a:spcPts val="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5pPr>
            <a:lvl6pPr marL="1080000" indent="-180000" algn="l" defTabSz="914400">
              <a:lnSpc>
                <a:spcPct val="107000"/>
              </a:lnSpc>
              <a:spcBef>
                <a:spcPts val="0"/>
              </a:spcBef>
              <a:buFont typeface="Arial"/>
              <a:buChar char="-"/>
              <a:defRPr sz="20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6pPr>
            <a:lvl7pPr marL="1260000" indent="-180000" algn="l" defTabSz="914400">
              <a:lnSpc>
                <a:spcPct val="107000"/>
              </a:lnSpc>
              <a:spcBef>
                <a:spcPts val="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7pPr>
            <a:lvl8pPr marL="1440000" indent="-180000" algn="l" defTabSz="914400">
              <a:lnSpc>
                <a:spcPct val="107000"/>
              </a:lnSpc>
              <a:spcBef>
                <a:spcPts val="0"/>
              </a:spcBef>
              <a:buFont typeface="Arial"/>
              <a:buChar char="-"/>
              <a:defRPr sz="20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8pPr>
            <a:lvl9pPr marL="1620000" indent="-180000" algn="l" defTabSz="914400">
              <a:lnSpc>
                <a:spcPct val="107000"/>
              </a:lnSpc>
              <a:spcBef>
                <a:spcPts val="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9pPr>
          </a:lstStyle>
          <a:p>
            <a:pPr marL="585788" marR="0" lvl="0" indent="-585788" algn="l" defTabSz="914400">
              <a:lnSpc>
                <a:spcPct val="107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+mj-lt"/>
              <a:buAutoNum type="arabicPeriod"/>
            </a:pPr>
            <a:r>
              <a:rPr sz="3500" b="0" i="0" u="none" cap="none" spc="0" dirty="0">
                <a:ln>
                  <a:noFill/>
                </a:ln>
                <a:solidFill>
                  <a:srgbClr val="010101"/>
                </a:solidFill>
                <a:latin typeface="Arial"/>
                <a:ea typeface="Arial"/>
                <a:cs typeface="Arial"/>
              </a:rPr>
              <a:t>Introduction</a:t>
            </a:r>
          </a:p>
          <a:p>
            <a:pPr marL="585788" marR="0" lvl="0" indent="-585788" algn="l" defTabSz="914400">
              <a:lnSpc>
                <a:spcPct val="107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+mj-lt"/>
              <a:buAutoNum type="arabicPeriod"/>
            </a:pPr>
            <a:r>
              <a:rPr sz="3500" b="0" i="0" u="none" cap="none" spc="0" dirty="0">
                <a:ln>
                  <a:noFill/>
                </a:ln>
                <a:solidFill>
                  <a:srgbClr val="010101"/>
                </a:solidFill>
                <a:latin typeface="Arial"/>
                <a:ea typeface="Arial"/>
                <a:cs typeface="Arial"/>
              </a:rPr>
              <a:t>Simulation and/or Experiment</a:t>
            </a:r>
          </a:p>
          <a:p>
            <a:pPr marL="585788" marR="0" lvl="0" indent="-585788" algn="l" defTabSz="914400">
              <a:lnSpc>
                <a:spcPct val="107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+mj-lt"/>
              <a:buAutoNum type="arabicPeriod"/>
            </a:pPr>
            <a:r>
              <a:rPr sz="3500" b="0" i="0" u="none" cap="none" spc="0" dirty="0">
                <a:ln>
                  <a:noFill/>
                </a:ln>
                <a:solidFill>
                  <a:srgbClr val="010101"/>
                </a:solidFill>
                <a:latin typeface="Arial"/>
                <a:ea typeface="Arial"/>
                <a:cs typeface="Arial"/>
              </a:rPr>
              <a:t>Results Analysis and Discussion</a:t>
            </a:r>
          </a:p>
          <a:p>
            <a:pPr marL="585788" marR="0" lvl="0" indent="-585788" algn="l" defTabSz="914400">
              <a:lnSpc>
                <a:spcPct val="107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+mj-lt"/>
              <a:buAutoNum type="arabicPeriod"/>
            </a:pPr>
            <a:r>
              <a:rPr sz="3500" b="0" i="0" u="none" cap="none" spc="0" dirty="0">
                <a:ln>
                  <a:noFill/>
                </a:ln>
                <a:solidFill>
                  <a:srgbClr val="010101"/>
                </a:solidFill>
                <a:latin typeface="Arial"/>
                <a:ea typeface="Arial"/>
                <a:cs typeface="Arial"/>
              </a:rPr>
              <a:t>Summary</a:t>
            </a:r>
          </a:p>
          <a:p>
            <a:pPr marL="585788" marR="0" lvl="0" indent="-585788" algn="l" defTabSz="914400">
              <a:lnSpc>
                <a:spcPct val="107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+mj-lt"/>
              <a:buAutoNum type="arabicPeriod"/>
            </a:pPr>
            <a:r>
              <a:rPr sz="3500" b="0" i="0" u="none" cap="none" spc="0" dirty="0">
                <a:ln>
                  <a:noFill/>
                </a:ln>
                <a:solidFill>
                  <a:srgbClr val="010101"/>
                </a:solidFill>
                <a:latin typeface="Arial"/>
                <a:ea typeface="Arial"/>
                <a:cs typeface="Arial"/>
              </a:rPr>
              <a:t>Further Sections (optional)</a:t>
            </a:r>
          </a:p>
        </p:txBody>
      </p:sp>
    </p:spTree>
    <p:extLst>
      <p:ext uri="{BB962C8B-B14F-4D97-AF65-F5344CB8AC3E}">
        <p14:creationId xmlns:p14="http://schemas.microsoft.com/office/powerpoint/2010/main" val="5756152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C3D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4FF233C5-DD24-F762-0776-652DE891A430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10128218" y="6293834"/>
            <a:ext cx="1655731" cy="216027"/>
          </a:xfrm>
        </p:spPr>
        <p:txBody>
          <a:bodyPr/>
          <a:lstStyle/>
          <a:p>
            <a:pPr marL="0" marR="0" lvl="0" indent="0" algn="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fld id="{202359C0-8A7A-196E-DD58-8E6569619F09}" type="slidenum">
              <a:rPr sz="900" b="0" i="0" u="none" cap="none" spc="0">
                <a:ln>
                  <a:noFill/>
                </a:ln>
                <a:solidFill>
                  <a:srgbClr val="010101"/>
                </a:solidFill>
                <a:latin typeface="Arial"/>
                <a:ea typeface="Arial"/>
                <a:cs typeface="Arial"/>
              </a:rPr>
              <a:t>3</a:t>
            </a:fld>
            <a:endParaRPr sz="900" b="0" i="0" u="none" kern="1200" cap="none" spc="0" baseline="0">
              <a:ln>
                <a:noFill/>
              </a:ln>
              <a:solidFill>
                <a:srgbClr val="01010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3EBC1F20-4C82-469D-B6C0-9CE9933F5359}"/>
              </a:ext>
            </a:extLst>
          </p:cNvPr>
          <p:cNvSpPr>
            <a:spLocks noGrp="1"/>
          </p:cNvSpPr>
          <p:nvPr>
            <p:ph type="ftr" idx="11"/>
          </p:nvPr>
        </p:nvSpPr>
        <p:spPr>
          <a:xfrm>
            <a:off x="407956" y="6293834"/>
            <a:ext cx="9432893" cy="216027"/>
          </a:xfrm>
        </p:spPr>
        <p:txBody>
          <a:bodyPr/>
          <a:lstStyle/>
          <a:p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en-GB" sz="900" b="0" i="0" u="none" cap="none" spc="0">
                <a:ln>
                  <a:noFill/>
                </a:ln>
                <a:solidFill>
                  <a:srgbClr val="010101"/>
                </a:solidFill>
                <a:latin typeface="Arial"/>
                <a:ea typeface="Arial"/>
                <a:cs typeface="Arial"/>
              </a:rPr>
              <a:t>ZHAW | Department N + T | Institute of Facility Management (IFM) + Institute of Computational Physics (ICP) BauSIM 2026</a:t>
            </a:r>
            <a:endParaRPr sz="900" b="0" i="0" u="none" kern="1200" cap="none" spc="0" baseline="0" dirty="0">
              <a:ln>
                <a:noFill/>
              </a:ln>
              <a:solidFill>
                <a:srgbClr val="01010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0B685857-183C-A238-A15E-00D966A508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956" y="260318"/>
            <a:ext cx="9477375" cy="1080040"/>
          </a:xfrm>
        </p:spPr>
        <p:txBody>
          <a:bodyPr/>
          <a:lstStyle/>
          <a:p>
            <a:r>
              <a:t>1 Introduction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89605A3F-1CB2-D2EE-3637-AE8F946392E6}"/>
              </a:ext>
            </a:extLst>
          </p:cNvPr>
          <p:cNvSpPr>
            <a:spLocks noGrp="1"/>
          </p:cNvSpPr>
          <p:nvPr/>
        </p:nvSpPr>
        <p:spPr>
          <a:xfrm>
            <a:off x="407988" y="2698595"/>
            <a:ext cx="11009312" cy="53437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7000"/>
              </a:lnSpc>
              <a:buNone/>
            </a:pPr>
            <a:r>
              <a:rPr lang="de-CH" sz="3500" dirty="0"/>
              <a:t>Lore </a:t>
            </a:r>
            <a:r>
              <a:rPr lang="de-CH" sz="3500" dirty="0" err="1"/>
              <a:t>lipsum</a:t>
            </a:r>
            <a:endParaRPr sz="3500" dirty="0"/>
          </a:p>
        </p:txBody>
      </p:sp>
    </p:spTree>
    <p:extLst>
      <p:ext uri="{BB962C8B-B14F-4D97-AF65-F5344CB8AC3E}">
        <p14:creationId xmlns:p14="http://schemas.microsoft.com/office/powerpoint/2010/main" val="36875284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5346A41E-B4B8-1702-EE5F-4EF7C8F6F041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10128218" y="6293834"/>
            <a:ext cx="1655731" cy="216027"/>
          </a:xfrm>
        </p:spPr>
        <p:txBody>
          <a:bodyPr/>
          <a:lstStyle/>
          <a:p>
            <a:pPr marL="0" marR="0" lvl="0" indent="0" algn="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fld id="{EFD6AB9A-5F9E-5F59-51AB-3C8734130965}" type="slidenum">
              <a:rPr sz="900" b="0" i="0" u="none" cap="none" spc="0">
                <a:ln>
                  <a:noFill/>
                </a:ln>
                <a:solidFill>
                  <a:srgbClr val="010101"/>
                </a:solidFill>
                <a:latin typeface="Arial"/>
                <a:ea typeface="Arial"/>
                <a:cs typeface="Arial"/>
              </a:rPr>
              <a:t>4</a:t>
            </a:fld>
            <a:endParaRPr sz="900" b="0" i="0" u="none" kern="1200" cap="none" spc="0" baseline="0">
              <a:ln>
                <a:noFill/>
              </a:ln>
              <a:solidFill>
                <a:srgbClr val="01010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D34D49BF-82B5-CBB9-1E6B-06A6B03F54E3}"/>
              </a:ext>
            </a:extLst>
          </p:cNvPr>
          <p:cNvSpPr>
            <a:spLocks noGrp="1"/>
          </p:cNvSpPr>
          <p:nvPr>
            <p:ph type="ftr" idx="11"/>
          </p:nvPr>
        </p:nvSpPr>
        <p:spPr>
          <a:xfrm>
            <a:off x="407956" y="6293834"/>
            <a:ext cx="9432893" cy="216027"/>
          </a:xfrm>
        </p:spPr>
        <p:txBody>
          <a:bodyPr/>
          <a:lstStyle/>
          <a:p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en-GB" sz="900" b="0" i="0" u="none" cap="none" spc="0">
                <a:ln>
                  <a:noFill/>
                </a:ln>
                <a:solidFill>
                  <a:srgbClr val="010101"/>
                </a:solidFill>
                <a:latin typeface="Arial"/>
                <a:ea typeface="Arial"/>
                <a:cs typeface="Arial"/>
              </a:rPr>
              <a:t>ZHAW | Department N + T | Institute of Facility Management (IFM) + Institute of Computational Physics (ICP) BauSIM 2026</a:t>
            </a:r>
            <a:endParaRPr sz="900" b="0" i="0" u="none" kern="1200" cap="none" spc="0" baseline="0">
              <a:ln>
                <a:noFill/>
              </a:ln>
              <a:solidFill>
                <a:srgbClr val="01010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0EAB775C-7C47-299F-EC0F-45EF57127CD7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407989" y="1557338"/>
            <a:ext cx="9432924" cy="4356100"/>
          </a:xfrm>
        </p:spPr>
        <p:txBody>
          <a:bodyPr/>
          <a:lstStyle/>
          <a:p>
            <a:pPr>
              <a:spcAft>
                <a:spcPts val="1800"/>
              </a:spcAft>
              <a:buFont typeface="Symbol"/>
              <a:buChar char="-"/>
            </a:pPr>
            <a:r>
              <a:rPr sz="2400"/>
              <a:t>State the research question or hypothesis</a:t>
            </a:r>
          </a:p>
          <a:p>
            <a:pPr>
              <a:spcAft>
                <a:spcPts val="1800"/>
              </a:spcAft>
              <a:buFont typeface="Symbol"/>
              <a:buChar char="-"/>
            </a:pPr>
            <a:r>
              <a:rPr sz="2400"/>
              <a:t>Define scope, system boundaries and assumptions</a:t>
            </a:r>
          </a:p>
          <a:p>
            <a:pPr>
              <a:spcAft>
                <a:spcPts val="1800"/>
              </a:spcAft>
              <a:buFont typeface="Symbol"/>
              <a:buChar char="-"/>
            </a:pPr>
            <a:r>
              <a:rPr sz="2400"/>
              <a:t>Explain the relevance for building performance</a:t>
            </a:r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25F600EC-0CA0-44DD-6D65-F81D7B8DE4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956" y="260318"/>
            <a:ext cx="9477375" cy="1080040"/>
          </a:xfrm>
        </p:spPr>
        <p:txBody>
          <a:bodyPr/>
          <a:lstStyle/>
          <a:p>
            <a:r>
              <a:t>Research question and scope</a:t>
            </a:r>
          </a:p>
        </p:txBody>
      </p:sp>
    </p:spTree>
    <p:extLst>
      <p:ext uri="{BB962C8B-B14F-4D97-AF65-F5344CB8AC3E}">
        <p14:creationId xmlns:p14="http://schemas.microsoft.com/office/powerpoint/2010/main" val="42104244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Bildplatzhalter 12"/>
          <p:cNvPicPr>
            <a:picLocks noGrp="1" noChangeAspect="1"/>
          </p:cNvPicPr>
          <p:nvPr>
            <p:ph type="pic" idx="4294967295"/>
          </p:nvPr>
        </p:nvPicPr>
        <p:blipFill>
          <a:blip r:embed="rId3"/>
          <a:srcRect l="27778" r="27778"/>
          <a:stretch>
            <a:fillRect/>
          </a:stretch>
        </p:blipFill>
        <p:spPr>
          <a:xfrm flipH="1">
            <a:off x="6096000" y="914400"/>
            <a:ext cx="6096000" cy="5943600"/>
          </a:xfrm>
        </p:spPr>
      </p:pic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FB361D94-BFCF-A285-71DB-453E1BA62C21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10128218" y="6293834"/>
            <a:ext cx="1655731" cy="216027"/>
          </a:xfrm>
        </p:spPr>
        <p:txBody>
          <a:bodyPr/>
          <a:lstStyle/>
          <a:p>
            <a:pPr marL="0" marR="0" lvl="0" indent="0" algn="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fld id="{EE5B3003-2C54-13C6-9832-7637201064DE}" type="slidenum">
              <a:rPr sz="900" b="0" i="0" u="none" cap="none" spc="0">
                <a:ln>
                  <a:noFill/>
                </a:ln>
                <a:solidFill>
                  <a:srgbClr val="010101"/>
                </a:solidFill>
                <a:latin typeface="Arial"/>
                <a:ea typeface="Arial"/>
                <a:cs typeface="Arial"/>
              </a:rPr>
              <a:t>5</a:t>
            </a:fld>
            <a:endParaRPr sz="900" b="0" i="0" u="none" kern="1200" cap="none" spc="0" baseline="0">
              <a:ln>
                <a:noFill/>
              </a:ln>
              <a:solidFill>
                <a:srgbClr val="01010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E0B44D68-40D6-1599-B53E-831EF999B692}"/>
              </a:ext>
            </a:extLst>
          </p:cNvPr>
          <p:cNvSpPr>
            <a:spLocks noGrp="1"/>
          </p:cNvSpPr>
          <p:nvPr>
            <p:ph type="ftr" idx="11"/>
          </p:nvPr>
        </p:nvSpPr>
        <p:spPr>
          <a:xfrm>
            <a:off x="407956" y="6293834"/>
            <a:ext cx="9432893" cy="216027"/>
          </a:xfrm>
        </p:spPr>
        <p:txBody>
          <a:bodyPr/>
          <a:lstStyle/>
          <a:p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en-GB" sz="900" b="0" i="0" u="none" cap="none" spc="0">
                <a:ln>
                  <a:noFill/>
                </a:ln>
                <a:solidFill>
                  <a:srgbClr val="010101"/>
                </a:solidFill>
                <a:latin typeface="Arial"/>
                <a:ea typeface="Arial"/>
                <a:cs typeface="Arial"/>
              </a:rPr>
              <a:t>ZHAW | Department N + T | Institute of Facility Management (IFM) + Institute of Computational Physics (ICP) BauSIM 2026</a:t>
            </a:r>
            <a:endParaRPr sz="900" b="0" i="0" u="none" kern="1200" cap="none" spc="0" baseline="0">
              <a:ln>
                <a:noFill/>
              </a:ln>
              <a:solidFill>
                <a:srgbClr val="01010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3" name="Textplatzhalter 4">
            <a:extLst>
              <a:ext uri="{FF2B5EF4-FFF2-40B4-BE49-F238E27FC236}">
                <a16:creationId xmlns:a16="http://schemas.microsoft.com/office/drawing/2014/main" id="{6DEF6287-B14D-FC56-7A31-39A02038121B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407990" y="1557338"/>
            <a:ext cx="5209040" cy="4356100"/>
          </a:xfrm>
        </p:spPr>
        <p:txBody>
          <a:bodyPr/>
          <a:lstStyle/>
          <a:p>
            <a:pPr marL="0" indent="0">
              <a:buNone/>
            </a:pPr>
            <a:r>
              <a:rPr lang="en-GB" b="1" dirty="0"/>
              <a:t>Lorem ipsum </a:t>
            </a:r>
            <a:r>
              <a:rPr lang="en-GB" b="1" dirty="0" err="1"/>
              <a:t>dolor</a:t>
            </a:r>
            <a:r>
              <a:rPr lang="en-GB" b="1" dirty="0"/>
              <a:t> sit </a:t>
            </a:r>
            <a:r>
              <a:rPr lang="en-GB" b="1" dirty="0" err="1"/>
              <a:t>amet</a:t>
            </a:r>
            <a:r>
              <a:rPr lang="en-GB" b="1" dirty="0"/>
              <a:t> </a:t>
            </a:r>
            <a:r>
              <a:rPr lang="en-GB" b="1" dirty="0" err="1"/>
              <a:t>consec</a:t>
            </a:r>
            <a:r>
              <a:rPr dirty="0"/>
              <a:t>​</a:t>
            </a:r>
          </a:p>
          <a:p>
            <a:pPr marL="361950" indent="-361950">
              <a:spcAft>
                <a:spcPts val="600"/>
              </a:spcAft>
              <a:buFont typeface="Symbol"/>
              <a:buChar char="-"/>
            </a:pPr>
            <a:r>
              <a:rPr lang="en-GB" dirty="0"/>
              <a:t>Lorem ipsum </a:t>
            </a:r>
            <a:r>
              <a:rPr lang="en-GB" dirty="0" err="1"/>
              <a:t>dolor</a:t>
            </a:r>
            <a:r>
              <a:rPr lang="en-GB" dirty="0"/>
              <a:t> sit </a:t>
            </a:r>
            <a:r>
              <a:rPr lang="en-GB" dirty="0" err="1"/>
              <a:t>amet</a:t>
            </a:r>
            <a:endParaRPr lang="en-GB" dirty="0"/>
          </a:p>
          <a:p>
            <a:pPr marL="361950" indent="-361950">
              <a:spcAft>
                <a:spcPts val="600"/>
              </a:spcAft>
              <a:buFont typeface="Symbol"/>
              <a:buChar char="-"/>
            </a:pPr>
            <a:r>
              <a:rPr lang="en-GB" dirty="0"/>
              <a:t>Lorem ipsum </a:t>
            </a:r>
            <a:r>
              <a:rPr lang="en-GB" dirty="0" err="1"/>
              <a:t>dolor</a:t>
            </a:r>
            <a:r>
              <a:rPr lang="en-GB" dirty="0"/>
              <a:t> sit </a:t>
            </a:r>
            <a:r>
              <a:rPr lang="en-GB" dirty="0" err="1"/>
              <a:t>amet</a:t>
            </a:r>
            <a:endParaRPr lang="en-GB" dirty="0"/>
          </a:p>
          <a:p>
            <a:pPr marL="361950" indent="-361950">
              <a:spcAft>
                <a:spcPts val="600"/>
              </a:spcAft>
              <a:buFont typeface="Symbol"/>
              <a:buChar char="-"/>
            </a:pPr>
            <a:endParaRPr lang="en-GB" dirty="0"/>
          </a:p>
        </p:txBody>
      </p:sp>
      <p:sp>
        <p:nvSpPr>
          <p:cNvPr id="6" name="Titel 5">
            <a:extLst>
              <a:ext uri="{FF2B5EF4-FFF2-40B4-BE49-F238E27FC236}">
                <a16:creationId xmlns:a16="http://schemas.microsoft.com/office/drawing/2014/main" id="{09A4C6A1-44C3-01F8-F30F-14EAE64454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956" y="260318"/>
            <a:ext cx="9477375" cy="1080040"/>
          </a:xfrm>
        </p:spPr>
        <p:txBody>
          <a:bodyPr/>
          <a:lstStyle/>
          <a:p>
            <a:r>
              <a:rPr dirty="0"/>
              <a:t>Method</a:t>
            </a:r>
          </a:p>
        </p:txBody>
      </p:sp>
    </p:spTree>
    <p:extLst>
      <p:ext uri="{BB962C8B-B14F-4D97-AF65-F5344CB8AC3E}">
        <p14:creationId xmlns:p14="http://schemas.microsoft.com/office/powerpoint/2010/main" val="9630386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C3D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4FF233C5-DD24-F762-0776-652DE891A430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10128218" y="6293834"/>
            <a:ext cx="1655731" cy="216027"/>
          </a:xfrm>
        </p:spPr>
        <p:txBody>
          <a:bodyPr/>
          <a:lstStyle/>
          <a:p>
            <a:pPr marL="0" marR="0" lvl="0" indent="0" algn="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fld id="{8C630A04-5A25-9E0C-9436-126091DB86B3}" type="slidenum">
              <a:rPr sz="900" b="0" i="0" u="none" cap="none" spc="0">
                <a:ln>
                  <a:noFill/>
                </a:ln>
                <a:solidFill>
                  <a:srgbClr val="010101"/>
                </a:solidFill>
                <a:latin typeface="Arial"/>
                <a:ea typeface="Arial"/>
                <a:cs typeface="Arial"/>
              </a:rPr>
              <a:t>6</a:t>
            </a:fld>
            <a:endParaRPr sz="900" b="0" i="0" u="none" kern="1200" cap="none" spc="0" baseline="0">
              <a:ln>
                <a:noFill/>
              </a:ln>
              <a:solidFill>
                <a:srgbClr val="01010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3EBC1F20-4C82-469D-B6C0-9CE9933F5359}"/>
              </a:ext>
            </a:extLst>
          </p:cNvPr>
          <p:cNvSpPr>
            <a:spLocks noGrp="1"/>
          </p:cNvSpPr>
          <p:nvPr>
            <p:ph type="ftr" idx="11"/>
          </p:nvPr>
        </p:nvSpPr>
        <p:spPr>
          <a:xfrm>
            <a:off x="407956" y="6293834"/>
            <a:ext cx="9432893" cy="216027"/>
          </a:xfrm>
        </p:spPr>
        <p:txBody>
          <a:bodyPr/>
          <a:lstStyle/>
          <a:p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en-GB" sz="900" b="0" i="0" u="none" cap="none" spc="0">
                <a:ln>
                  <a:noFill/>
                </a:ln>
                <a:solidFill>
                  <a:srgbClr val="010101"/>
                </a:solidFill>
                <a:latin typeface="Arial"/>
                <a:ea typeface="Arial"/>
                <a:cs typeface="Arial"/>
              </a:rPr>
              <a:t>ZHAW | Department N + T | Institute of Facility Management (IFM) + Institute of Computational Physics (ICP) BauSIM 2026</a:t>
            </a:r>
            <a:endParaRPr sz="900" b="0" i="0" u="none" kern="1200" cap="none" spc="0" baseline="0">
              <a:ln>
                <a:noFill/>
              </a:ln>
              <a:solidFill>
                <a:srgbClr val="01010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0B685857-183C-A238-A15E-00D966A508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956" y="260318"/>
            <a:ext cx="9477375" cy="1080040"/>
          </a:xfrm>
        </p:spPr>
        <p:txBody>
          <a:bodyPr/>
          <a:lstStyle/>
          <a:p>
            <a:r>
              <a:t>2 Simulation and/or Experiment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89605A3F-1CB2-D2EE-3637-AE8F946392E6}"/>
              </a:ext>
            </a:extLst>
          </p:cNvPr>
          <p:cNvSpPr>
            <a:spLocks noGrp="1"/>
          </p:cNvSpPr>
          <p:nvPr/>
        </p:nvSpPr>
        <p:spPr>
          <a:xfrm>
            <a:off x="407988" y="2698595"/>
            <a:ext cx="11009312" cy="111068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7000"/>
              </a:lnSpc>
              <a:buNone/>
            </a:pPr>
            <a:r>
              <a:rPr lang="en-GB" sz="3500" dirty="0"/>
              <a:t>Lorem ipsum </a:t>
            </a:r>
            <a:r>
              <a:rPr lang="en-GB" sz="3500" dirty="0" err="1"/>
              <a:t>dolor</a:t>
            </a:r>
            <a:r>
              <a:rPr lang="en-GB" sz="3500" dirty="0"/>
              <a:t> sit </a:t>
            </a:r>
            <a:r>
              <a:rPr lang="en-GB" sz="3500" dirty="0" err="1"/>
              <a:t>amet</a:t>
            </a:r>
            <a:endParaRPr lang="en-GB" sz="3500" dirty="0"/>
          </a:p>
          <a:p>
            <a:pPr algn="l">
              <a:lnSpc>
                <a:spcPct val="107000"/>
              </a:lnSpc>
              <a:buNone/>
            </a:pPr>
            <a:endParaRPr lang="en-GB" sz="3500" dirty="0"/>
          </a:p>
        </p:txBody>
      </p:sp>
    </p:spTree>
    <p:extLst>
      <p:ext uri="{BB962C8B-B14F-4D97-AF65-F5344CB8AC3E}">
        <p14:creationId xmlns:p14="http://schemas.microsoft.com/office/powerpoint/2010/main" val="36875284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BEAA51B4-E955-9E99-EA78-685C5895C824}"/>
              </a:ext>
            </a:extLst>
          </p:cNvPr>
          <p:cNvSpPr>
            <a:spLocks noGrp="1"/>
          </p:cNvSpPr>
          <p:nvPr>
            <p:ph type="ftr" idx="11"/>
          </p:nvPr>
        </p:nvSpPr>
        <p:spPr>
          <a:xfrm>
            <a:off x="407987" y="6293853"/>
            <a:ext cx="9432925" cy="216000"/>
          </a:xfrm>
        </p:spPr>
        <p:txBody>
          <a:bodyPr/>
          <a:lstStyle/>
          <a:p>
            <a:r>
              <a:rPr lang="en-GB"/>
              <a:t>ZHAW | Department N + T | Institute of Facility Management (IFM) + Institute of Computational Physics (ICP) BauSIM 2026</a:t>
            </a:r>
            <a:endParaRPr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812134FC-0F89-7076-001E-9A5E63B56506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10128249" y="6293853"/>
            <a:ext cx="1655751" cy="216000"/>
          </a:xfrm>
        </p:spPr>
        <p:txBody>
          <a:bodyPr/>
          <a:lstStyle/>
          <a:p>
            <a:fld id="{D3D7D1C8-AE23-AA48-DF65-C742588DBE47}" type="slidenum">
              <a:rPr/>
              <a:t>7</a:t>
            </a:fld>
            <a:endParaRPr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FE1AAA85-A2FB-EF8E-59E9-60CD54910F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988" y="260350"/>
            <a:ext cx="9477375" cy="1080000"/>
          </a:xfrm>
        </p:spPr>
        <p:txBody>
          <a:bodyPr/>
          <a:lstStyle/>
          <a:p>
            <a:r>
              <a:t>Large figure or simulation output</a:t>
            </a:r>
          </a:p>
        </p:txBody>
      </p:sp>
      <p:pic>
        <p:nvPicPr>
          <p:cNvPr id="10" name="Bildplatzhalter 8"/>
          <p:cNvPicPr>
            <a:picLocks noGrp="1" noChangeAspect="1"/>
          </p:cNvPicPr>
          <p:nvPr>
            <p:ph type="pic" idx="16"/>
          </p:nvPr>
        </p:nvPicPr>
        <p:blipFill>
          <a:blip r:embed="rId3"/>
          <a:srcRect t="22892" b="22892"/>
          <a:stretch>
            <a:fillRect/>
          </a:stretch>
        </p:blipFill>
        <p:spPr>
          <a:xfrm>
            <a:off x="407956" y="1624013"/>
            <a:ext cx="11375993" cy="4619625"/>
          </a:xfrm>
        </p:spPr>
      </p:pic>
    </p:spTree>
    <p:extLst>
      <p:ext uri="{BB962C8B-B14F-4D97-AF65-F5344CB8AC3E}">
        <p14:creationId xmlns:p14="http://schemas.microsoft.com/office/powerpoint/2010/main" val="9512823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BEAA51B4-E955-9E99-EA78-685C5895C824}"/>
              </a:ext>
            </a:extLst>
          </p:cNvPr>
          <p:cNvSpPr>
            <a:spLocks noGrp="1"/>
          </p:cNvSpPr>
          <p:nvPr>
            <p:ph type="ftr" idx="11"/>
          </p:nvPr>
        </p:nvSpPr>
        <p:spPr>
          <a:xfrm>
            <a:off x="407956" y="6293834"/>
            <a:ext cx="9432893" cy="216027"/>
          </a:xfrm>
        </p:spPr>
        <p:txBody>
          <a:bodyPr/>
          <a:lstStyle/>
          <a:p>
            <a:r>
              <a:rPr lang="en-GB"/>
              <a:t>ZHAW | Department N + T | Institute of Facility Management (IFM) + Institute of Computational Physics (ICP) BauSIM 2026</a:t>
            </a:r>
            <a:endParaRPr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812134FC-0F89-7076-001E-9A5E63B56506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10128218" y="6293834"/>
            <a:ext cx="1655731" cy="216027"/>
          </a:xfrm>
        </p:spPr>
        <p:txBody>
          <a:bodyPr/>
          <a:lstStyle/>
          <a:p>
            <a:fld id="{BA58DA2A-B818-18A9-29C1-B697728D5BCE}" type="slidenum">
              <a:rPr/>
              <a:t>8</a:t>
            </a:fld>
            <a:endParaRPr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FE1AAA85-A2FB-EF8E-59E9-60CD54910F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956" y="260318"/>
            <a:ext cx="9477375" cy="1080040"/>
          </a:xfrm>
        </p:spPr>
        <p:txBody>
          <a:bodyPr/>
          <a:lstStyle/>
          <a:p>
            <a:r>
              <a:rPr dirty="0"/>
              <a:t>Compare scenarios</a:t>
            </a:r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31892CEE-749B-0ABC-57EA-A25C3935A242}"/>
              </a:ext>
            </a:extLst>
          </p:cNvPr>
          <p:cNvSpPr>
            <a:spLocks noGrp="1"/>
          </p:cNvSpPr>
          <p:nvPr>
            <p:ph type="body" idx="15"/>
          </p:nvPr>
        </p:nvSpPr>
        <p:spPr>
          <a:xfrm>
            <a:off x="6242018" y="5334000"/>
            <a:ext cx="5541931" cy="400050"/>
          </a:xfrm>
        </p:spPr>
        <p:txBody>
          <a:bodyPr/>
          <a:lstStyle/>
          <a:p>
            <a:r>
              <a:t>Intervention / scenario B</a:t>
            </a:r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48268C31-B135-B7DA-9ACD-1A213F197193}"/>
              </a:ext>
            </a:extLst>
          </p:cNvPr>
          <p:cNvSpPr>
            <a:spLocks noGrp="1"/>
          </p:cNvSpPr>
          <p:nvPr>
            <p:ph type="body" idx="17"/>
          </p:nvPr>
        </p:nvSpPr>
        <p:spPr>
          <a:xfrm>
            <a:off x="407956" y="5334000"/>
            <a:ext cx="5543550" cy="400050"/>
          </a:xfrm>
        </p:spPr>
        <p:txBody>
          <a:bodyPr/>
          <a:lstStyle/>
          <a:p>
            <a:r>
              <a:t>Baseline / scenario A</a:t>
            </a:r>
          </a:p>
        </p:txBody>
      </p:sp>
      <p:pic>
        <p:nvPicPr>
          <p:cNvPr id="16" name="Bildplatzhalter 10"/>
          <p:cNvPicPr>
            <a:picLocks noGrp="1" noChangeAspect="1"/>
          </p:cNvPicPr>
          <p:nvPr>
            <p:ph type="pic" idx="16"/>
          </p:nvPr>
        </p:nvPicPr>
        <p:blipFill>
          <a:blip r:embed="rId3"/>
          <a:srcRect t="1289" b="1289"/>
          <a:stretch>
            <a:fillRect/>
          </a:stretch>
        </p:blipFill>
        <p:spPr>
          <a:xfrm>
            <a:off x="407956" y="1624013"/>
            <a:ext cx="5543550" cy="3605213"/>
          </a:xfrm>
        </p:spPr>
      </p:pic>
      <p:pic>
        <p:nvPicPr>
          <p:cNvPr id="17" name="Bildplatzhalter 15"/>
          <p:cNvPicPr>
            <a:picLocks noGrp="1" noChangeAspect="1"/>
          </p:cNvPicPr>
          <p:nvPr>
            <p:ph type="pic" idx="14"/>
          </p:nvPr>
        </p:nvPicPr>
        <p:blipFill>
          <a:blip r:embed="rId4"/>
          <a:srcRect t="1289" b="1289"/>
          <a:stretch>
            <a:fillRect/>
          </a:stretch>
        </p:blipFill>
        <p:spPr>
          <a:xfrm>
            <a:off x="6242018" y="1624013"/>
            <a:ext cx="5541931" cy="3605213"/>
          </a:xfrm>
        </p:spPr>
      </p:pic>
    </p:spTree>
    <p:extLst>
      <p:ext uri="{BB962C8B-B14F-4D97-AF65-F5344CB8AC3E}">
        <p14:creationId xmlns:p14="http://schemas.microsoft.com/office/powerpoint/2010/main" val="29934540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C3D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4FF233C5-DD24-F762-0776-652DE891A430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10128218" y="6293834"/>
            <a:ext cx="1655731" cy="216027"/>
          </a:xfrm>
        </p:spPr>
        <p:txBody>
          <a:bodyPr/>
          <a:lstStyle/>
          <a:p>
            <a:pPr marL="0" marR="0" lvl="0" indent="0" algn="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fld id="{388657AE-30A1-5A7A-6A7F-315D84436430}" type="slidenum">
              <a:rPr sz="900" b="0" i="0" u="none" cap="none" spc="0">
                <a:ln>
                  <a:noFill/>
                </a:ln>
                <a:solidFill>
                  <a:srgbClr val="010101"/>
                </a:solidFill>
                <a:latin typeface="Arial"/>
                <a:ea typeface="Arial"/>
                <a:cs typeface="Arial"/>
              </a:rPr>
              <a:t>9</a:t>
            </a:fld>
            <a:endParaRPr sz="900" b="0" i="0" u="none" kern="1200" cap="none" spc="0" baseline="0">
              <a:ln>
                <a:noFill/>
              </a:ln>
              <a:solidFill>
                <a:srgbClr val="01010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3EBC1F20-4C82-469D-B6C0-9CE9933F5359}"/>
              </a:ext>
            </a:extLst>
          </p:cNvPr>
          <p:cNvSpPr>
            <a:spLocks noGrp="1"/>
          </p:cNvSpPr>
          <p:nvPr>
            <p:ph type="ftr" idx="11"/>
          </p:nvPr>
        </p:nvSpPr>
        <p:spPr>
          <a:xfrm>
            <a:off x="407956" y="6293834"/>
            <a:ext cx="9432893" cy="216027"/>
          </a:xfrm>
        </p:spPr>
        <p:txBody>
          <a:bodyPr/>
          <a:lstStyle/>
          <a:p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en-GB" sz="900" b="0" i="0" u="none" cap="none" spc="0">
                <a:ln>
                  <a:noFill/>
                </a:ln>
                <a:solidFill>
                  <a:srgbClr val="010101"/>
                </a:solidFill>
                <a:latin typeface="Arial"/>
                <a:ea typeface="Arial"/>
                <a:cs typeface="Arial"/>
              </a:rPr>
              <a:t>ZHAW | Department N + T | Institute of Facility Management (IFM) + Institute of Computational Physics (ICP) BauSIM 2026</a:t>
            </a:r>
            <a:endParaRPr sz="900" b="0" i="0" u="none" kern="1200" cap="none" spc="0" baseline="0">
              <a:ln>
                <a:noFill/>
              </a:ln>
              <a:solidFill>
                <a:srgbClr val="01010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0B685857-183C-A238-A15E-00D966A508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956" y="260318"/>
            <a:ext cx="9477375" cy="1080040"/>
          </a:xfrm>
        </p:spPr>
        <p:txBody>
          <a:bodyPr/>
          <a:lstStyle/>
          <a:p>
            <a:r>
              <a:t>3 Results Analysis and Discussion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89605A3F-1CB2-D2EE-3637-AE8F946392E6}"/>
              </a:ext>
            </a:extLst>
          </p:cNvPr>
          <p:cNvSpPr>
            <a:spLocks noGrp="1"/>
          </p:cNvSpPr>
          <p:nvPr/>
        </p:nvSpPr>
        <p:spPr>
          <a:xfrm>
            <a:off x="407988" y="2698595"/>
            <a:ext cx="11009312" cy="227857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7000"/>
              </a:lnSpc>
              <a:buNone/>
            </a:pPr>
            <a:r>
              <a:rPr sz="3500" dirty="0"/>
              <a:t>Evidence, uncertainty and implications</a:t>
            </a:r>
          </a:p>
        </p:txBody>
      </p:sp>
    </p:spTree>
    <p:extLst>
      <p:ext uri="{BB962C8B-B14F-4D97-AF65-F5344CB8AC3E}">
        <p14:creationId xmlns:p14="http://schemas.microsoft.com/office/powerpoint/2010/main" val="3687528475"/>
      </p:ext>
    </p:extLst>
  </p:cSld>
  <p:clrMapOvr>
    <a:masterClrMapping/>
  </p:clrMapOvr>
</p:sld>
</file>

<file path=ppt/theme/theme1.xml><?xml version="1.0" encoding="utf-8"?>
<a:theme xmlns:a="http://schemas.openxmlformats.org/drawingml/2006/main" name="ZHAW">
  <a:themeElements>
    <a:clrScheme name="ZHAW Office Farben">
      <a:dk1>
        <a:srgbClr val="010101"/>
      </a:dk1>
      <a:lt1>
        <a:srgbClr val="FEFFFF"/>
      </a:lt1>
      <a:dk2>
        <a:srgbClr val="05366C"/>
      </a:dk2>
      <a:lt2>
        <a:srgbClr val="FFB0D4"/>
      </a:lt2>
      <a:accent1>
        <a:srgbClr val="8A249E"/>
      </a:accent1>
      <a:accent2>
        <a:srgbClr val="E62154"/>
      </a:accent2>
      <a:accent3>
        <a:srgbClr val="A3D045"/>
      </a:accent3>
      <a:accent4>
        <a:srgbClr val="00795D"/>
      </a:accent4>
      <a:accent5>
        <a:srgbClr val="FFDC0C"/>
      </a:accent5>
      <a:accent6>
        <a:srgbClr val="FFB0D4"/>
      </a:accent6>
      <a:hlink>
        <a:srgbClr val="010101"/>
      </a:hlink>
      <a:folHlink>
        <a:srgbClr val="010101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ZHAW Office Farben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ZHAW">
  <a:themeElements>
    <a:clrScheme name="BauSIM 2026 — IBPSA D-A-CH Red">
      <a:dk1>
        <a:srgbClr val="010101"/>
      </a:dk1>
      <a:lt1>
        <a:srgbClr val="FFFFFF"/>
      </a:lt1>
      <a:dk2>
        <a:srgbClr val="6B0017"/>
      </a:dk2>
      <a:lt2>
        <a:srgbClr val="F6C3D0"/>
      </a:lt2>
      <a:accent1>
        <a:srgbClr val="6B0017"/>
      </a:accent1>
      <a:accent2>
        <a:srgbClr val="E10000"/>
      </a:accent2>
      <a:accent3>
        <a:srgbClr val="FD0000"/>
      </a:accent3>
      <a:accent4>
        <a:srgbClr val="A4002A"/>
      </a:accent4>
      <a:accent5>
        <a:srgbClr val="F24A5A"/>
      </a:accent5>
      <a:accent6>
        <a:srgbClr val="F29AB0"/>
      </a:accent6>
      <a:hlink>
        <a:srgbClr val="E10000"/>
      </a:hlink>
      <a:folHlink>
        <a:srgbClr val="A4002A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auSIM 2026 — IBPSA D-A-CH Red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755</TotalTime>
  <Words>584</Words>
  <Application>Microsoft Macintosh PowerPoint</Application>
  <DocSecurity>0</DocSecurity>
  <PresentationFormat>Widescreen</PresentationFormat>
  <Paragraphs>81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9" baseType="lpstr">
      <vt:lpstr>Aptos</vt:lpstr>
      <vt:lpstr>Arial</vt:lpstr>
      <vt:lpstr>Symbol</vt:lpstr>
      <vt:lpstr>ZHAW</vt:lpstr>
      <vt:lpstr>Research paper title Subtitle </vt:lpstr>
      <vt:lpstr>Agenda</vt:lpstr>
      <vt:lpstr>1 Introduction</vt:lpstr>
      <vt:lpstr>Research question and scope</vt:lpstr>
      <vt:lpstr>Method</vt:lpstr>
      <vt:lpstr>2 Simulation and/or Experiment</vt:lpstr>
      <vt:lpstr>Large figure or simulation output</vt:lpstr>
      <vt:lpstr>Compare scenarios</vt:lpstr>
      <vt:lpstr>3 Results Analysis and Discussion</vt:lpstr>
      <vt:lpstr>Results</vt:lpstr>
      <vt:lpstr>4 Conclusion</vt:lpstr>
      <vt:lpstr>Key findings</vt:lpstr>
      <vt:lpstr>5 Further Sections (optional)</vt:lpstr>
      <vt:lpstr>References</vt:lpstr>
      <vt:lpstr>Thank you Questions and discussion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</dc:title>
  <dc:creator>Walnut Exporter</dc:creator>
  <cp:lastModifiedBy>Meslec Mihaela (mesl)</cp:lastModifiedBy>
  <cp:revision>13</cp:revision>
  <dcterms:created xsi:type="dcterms:W3CDTF">2026-09-02T18:55:10Z</dcterms:created>
  <dcterms:modified xsi:type="dcterms:W3CDTF">2026-09-03T09:34:20Z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10d9bad3-6dac-4e9a-89a3-89f3b8d247b2_Enabled">
    <vt:lpwstr>true</vt:lpwstr>
  </property>
  <property fmtid="{D5CDD505-2E9C-101B-9397-08002B2CF9AE}" pid="3" name="MSIP_Label_10d9bad3-6dac-4e9a-89a3-89f3b8d247b2_SetDate">
    <vt:lpwstr>2026-09-02T20:59:18Z</vt:lpwstr>
  </property>
  <property fmtid="{D5CDD505-2E9C-101B-9397-08002B2CF9AE}" pid="4" name="MSIP_Label_10d9bad3-6dac-4e9a-89a3-89f3b8d247b2_Method">
    <vt:lpwstr>Standard</vt:lpwstr>
  </property>
  <property fmtid="{D5CDD505-2E9C-101B-9397-08002B2CF9AE}" pid="5" name="MSIP_Label_10d9bad3-6dac-4e9a-89a3-89f3b8d247b2_Name">
    <vt:lpwstr>10d9bad3-6dac-4e9a-89a3-89f3b8d247b2</vt:lpwstr>
  </property>
  <property fmtid="{D5CDD505-2E9C-101B-9397-08002B2CF9AE}" pid="6" name="MSIP_Label_10d9bad3-6dac-4e9a-89a3-89f3b8d247b2_SiteId">
    <vt:lpwstr>5d1a9f9d-201f-4a10-b983-451cf65cbc1e</vt:lpwstr>
  </property>
  <property fmtid="{D5CDD505-2E9C-101B-9397-08002B2CF9AE}" pid="7" name="MSIP_Label_10d9bad3-6dac-4e9a-89a3-89f3b8d247b2_ActionId">
    <vt:lpwstr>1bf0c01f-9ee7-40bb-8c05-20ca2a5026b5</vt:lpwstr>
  </property>
  <property fmtid="{D5CDD505-2E9C-101B-9397-08002B2CF9AE}" pid="8" name="MSIP_Label_10d9bad3-6dac-4e9a-89a3-89f3b8d247b2_ContentBits">
    <vt:lpwstr>0</vt:lpwstr>
  </property>
  <property fmtid="{D5CDD505-2E9C-101B-9397-08002B2CF9AE}" pid="9" name="MSIP_Label_10d9bad3-6dac-4e9a-89a3-89f3b8d247b2_Tag">
    <vt:lpwstr>50, 3, 0, 1</vt:lpwstr>
  </property>
</Properties>
</file>