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8" r:id="rId2"/>
  </p:sldIdLst>
  <p:sldSz cx="30275213" cy="42803763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5169"/>
    <a:srgbClr val="AD6784"/>
    <a:srgbClr val="F7C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A20E951-F767-40FB-8981-BDCADE0C3650}">
  <a:tblStyle styleId="{CA20E951-F767-40FB-8981-BDCADE0C3650}" styleName="ZHAW weiss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rgbClr val="FFFFFF"/>
              </a:solidFill>
            </a:ln>
          </a:left>
          <a:right>
            <a:ln w="0" cmpd="sng">
              <a:solidFill>
                <a:srgbClr val="FFFFFF"/>
              </a:solidFill>
            </a:ln>
          </a:right>
          <a:top>
            <a:ln w="6350" cmpd="sng">
              <a:solidFill>
                <a:srgbClr val="000000"/>
              </a:solidFill>
            </a:ln>
          </a:top>
          <a:bottom>
            <a:ln w="6350" cmpd="sng">
              <a:solidFill>
                <a:srgbClr val="000000"/>
              </a:solidFill>
            </a:ln>
          </a:bottom>
          <a:insideH>
            <a:ln w="6350" cmpd="sng">
              <a:solidFill>
                <a:srgbClr val="000000"/>
              </a:solidFill>
            </a:ln>
          </a:insideH>
          <a:insideV>
            <a:ln w="0" cmpd="sng">
              <a:solidFill>
                <a:srgbClr val="FFFFFF"/>
              </a:solidFill>
            </a:ln>
          </a:insideV>
        </a:tcBdr>
      </a:tcStyle>
    </a:wholeTbl>
    <a:band1H>
      <a:tcTxStyle>
        <a:srgbClr val="000000"/>
      </a:tcTxStyle>
      <a:tcStyle>
        <a:tcBdr/>
        <a:fill>
          <a:solidFill>
            <a:schemeClr val="dk1">
              <a:alpha val="11111"/>
            </a:schemeClr>
          </a:solidFill>
        </a:fill>
      </a:tcStyle>
    </a:band1H>
    <a:band2H>
      <a:tcTxStyle>
        <a:srgbClr val="000000"/>
      </a:tcTxStyle>
      <a:tcStyle>
        <a:tcBdr/>
      </a:tcStyle>
    </a:band2H>
    <a:band1V>
      <a:tcTxStyle>
        <a:srgbClr val="000000"/>
      </a:tcTxStyle>
      <a:tcStyle>
        <a:tcBdr/>
        <a:fill>
          <a:solidFill>
            <a:schemeClr val="dk1">
              <a:alpha val="11111"/>
            </a:schemeClr>
          </a:solidFill>
        </a:fill>
      </a:tcStyle>
    </a:band1V>
    <a:band2V>
      <a:tcTxStyle>
        <a:srgbClr val="000000"/>
      </a:tcTxStyle>
      <a:tcStyle>
        <a:tcBdr/>
      </a:tcStyle>
    </a:band2V>
    <a:lastCol>
      <a:tcTxStyle b="on">
        <a:fontRef idx="major"/>
        <a:srgbClr val="000000"/>
      </a:tcTxStyle>
      <a:tcStyle>
        <a:tcBdr/>
      </a:tcStyle>
    </a:lastCol>
    <a:firstCol>
      <a:tcTxStyle b="on">
        <a:fontRef idx="major"/>
        <a:srgbClr val="000000"/>
      </a:tcTxStyle>
      <a:tcStyle>
        <a:tcBdr/>
      </a:tcStyle>
    </a:firstCol>
    <a:lastRow>
      <a:tcTxStyle b="on">
        <a:fontRef idx="major"/>
        <a:srgbClr val="000000"/>
      </a:tcTxStyle>
      <a:tcStyle>
        <a:tcBdr/>
      </a:tcStyle>
    </a:lastRow>
    <a:firstRow>
      <a:tcTxStyle b="on">
        <a:fontRef idx="major"/>
        <a:srgbClr val="000000"/>
      </a:tcTxStyle>
      <a:tcStyle>
        <a:tcBdr/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/>
    <p:restoredTop sz="96301"/>
  </p:normalViewPr>
  <p:slideViewPr>
    <p:cSldViewPr snapToGrid="0">
      <p:cViewPr varScale="1">
        <p:scale>
          <a:sx n="18" d="100"/>
          <a:sy n="18" d="100"/>
        </p:scale>
        <p:origin x="3184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Chapter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1B307AE-ADF5-8365-17F8-C337C58B988E}"/>
              </a:ext>
            </a:extLst>
          </p:cNvPr>
          <p:cNvSpPr/>
          <p:nvPr userDrawn="1"/>
        </p:nvSpPr>
        <p:spPr>
          <a:xfrm>
            <a:off x="-1" y="0"/>
            <a:ext cx="30275213" cy="3860800"/>
          </a:xfrm>
          <a:prstGeom prst="rect">
            <a:avLst/>
          </a:prstGeom>
          <a:solidFill>
            <a:srgbClr val="AD678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349969-88B8-102A-B500-4CA0D588C2A8}"/>
              </a:ext>
            </a:extLst>
          </p:cNvPr>
          <p:cNvSpPr/>
          <p:nvPr userDrawn="1"/>
        </p:nvSpPr>
        <p:spPr>
          <a:xfrm>
            <a:off x="0" y="3769426"/>
            <a:ext cx="30275213" cy="3540662"/>
          </a:xfrm>
          <a:prstGeom prst="rect">
            <a:avLst/>
          </a:prstGeom>
          <a:solidFill>
            <a:srgbClr val="F7C3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CDFE40-C63F-E1E3-28B4-65075D55CC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4352" b="-10740"/>
          <a:stretch>
            <a:fillRect/>
          </a:stretch>
        </p:blipFill>
        <p:spPr>
          <a:xfrm>
            <a:off x="59600" y="4150566"/>
            <a:ext cx="5004042" cy="35406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3113C7-D75D-03DF-2CE7-CFF7B108442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>
          <a:xfrm>
            <a:off x="23036623" y="4340373"/>
            <a:ext cx="6070710" cy="27520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AF9C602-06E1-AA5E-CF59-7108798C04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881" y="381140"/>
            <a:ext cx="2983760" cy="309852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8301F34-4EFF-5A83-C510-9D8A3A858577}"/>
              </a:ext>
            </a:extLst>
          </p:cNvPr>
          <p:cNvSpPr txBox="1"/>
          <p:nvPr userDrawn="1"/>
        </p:nvSpPr>
        <p:spPr>
          <a:xfrm>
            <a:off x="5617782" y="6288838"/>
            <a:ext cx="151597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875169"/>
                </a:solidFill>
              </a:rPr>
              <a:t>9–11 September 2026 · Zürich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9314D7-DD79-AFF0-7DB5-01669DF53469}"/>
              </a:ext>
            </a:extLst>
          </p:cNvPr>
          <p:cNvSpPr txBox="1"/>
          <p:nvPr userDrawn="1"/>
        </p:nvSpPr>
        <p:spPr>
          <a:xfrm>
            <a:off x="5473404" y="4878037"/>
            <a:ext cx="151597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8000" b="0" i="0" u="none" strike="noStrike" dirty="0">
                <a:solidFill>
                  <a:srgbClr val="87516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11th BauSIM Conference</a:t>
            </a:r>
            <a:endParaRPr lang="en-GB" sz="8000" dirty="0">
              <a:solidFill>
                <a:srgbClr val="875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B329A0-AB86-B57B-A984-AAD16667C73C}"/>
              </a:ext>
            </a:extLst>
          </p:cNvPr>
          <p:cNvSpPr txBox="1"/>
          <p:nvPr userDrawn="1"/>
        </p:nvSpPr>
        <p:spPr>
          <a:xfrm>
            <a:off x="5063642" y="735308"/>
            <a:ext cx="1506437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ZHAW School of Life Sciences and Facility Management</a:t>
            </a:r>
          </a:p>
          <a:p>
            <a:pPr lvl="1"/>
            <a:r>
              <a:rPr lang="en-GB" sz="4000" b="1" dirty="0">
                <a:solidFill>
                  <a:schemeClr val="bg1"/>
                </a:solidFill>
              </a:rPr>
              <a:t>Institute of Facility Management</a:t>
            </a:r>
          </a:p>
          <a:p>
            <a:r>
              <a:rPr lang="en-GB" sz="4000" dirty="0">
                <a:solidFill>
                  <a:schemeClr val="bg1"/>
                </a:solidFill>
              </a:rPr>
              <a:t>ZHAW School of Engineering</a:t>
            </a:r>
          </a:p>
          <a:p>
            <a:pPr lvl="1"/>
            <a:r>
              <a:rPr lang="en-GB" sz="4000" b="1" dirty="0">
                <a:solidFill>
                  <a:schemeClr val="bg1"/>
                </a:solidFill>
              </a:rPr>
              <a:t>Institute of Computational Physics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7111BF-6E6E-E135-199C-E6EF3A519B9A}"/>
              </a:ext>
            </a:extLst>
          </p:cNvPr>
          <p:cNvSpPr/>
          <p:nvPr userDrawn="1"/>
        </p:nvSpPr>
        <p:spPr>
          <a:xfrm>
            <a:off x="-1" y="0"/>
            <a:ext cx="30275213" cy="8077200"/>
          </a:xfrm>
          <a:prstGeom prst="rect">
            <a:avLst/>
          </a:prstGeom>
          <a:solidFill>
            <a:srgbClr val="AD678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3564AB-B118-C32A-C711-EBC4B35298A0}"/>
              </a:ext>
            </a:extLst>
          </p:cNvPr>
          <p:cNvSpPr/>
          <p:nvPr userDrawn="1"/>
        </p:nvSpPr>
        <p:spPr>
          <a:xfrm>
            <a:off x="0" y="4902200"/>
            <a:ext cx="30275213" cy="7035800"/>
          </a:xfrm>
          <a:prstGeom prst="rect">
            <a:avLst/>
          </a:prstGeom>
          <a:solidFill>
            <a:srgbClr val="F7C3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hf hdr="0" dt="0"/>
  <p:txStyles>
    <p:titleStyle>
      <a:lvl1pPr algn="l" defTabSz="914400">
        <a:lnSpc>
          <a:spcPct val="10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180000" indent="-180000" algn="l" defTabSz="914400">
        <a:lnSpc>
          <a:spcPct val="107000"/>
        </a:lnSpc>
        <a:spcBef>
          <a:spcPts val="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1pPr>
      <a:lvl2pPr marL="360000" indent="-180000" algn="l" defTabSz="914400">
        <a:lnSpc>
          <a:spcPct val="107000"/>
        </a:lnSpc>
        <a:spcBef>
          <a:spcPts val="0"/>
        </a:spcBef>
        <a:buFont typeface="Arial"/>
        <a:buChar char="-"/>
        <a:defRPr sz="2000" kern="1200">
          <a:solidFill>
            <a:schemeClr val="tx1"/>
          </a:solidFill>
          <a:latin typeface="+mn-lt"/>
          <a:ea typeface="+mn-lt"/>
          <a:cs typeface="+mn-lt"/>
        </a:defRPr>
      </a:lvl2pPr>
      <a:lvl3pPr marL="540000" indent="-180000" algn="l" defTabSz="914400">
        <a:lnSpc>
          <a:spcPct val="107000"/>
        </a:lnSpc>
        <a:spcBef>
          <a:spcPts val="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720000" indent="-180000" algn="l" defTabSz="914400">
        <a:lnSpc>
          <a:spcPct val="107000"/>
        </a:lnSpc>
        <a:spcBef>
          <a:spcPts val="0"/>
        </a:spcBef>
        <a:buFont typeface="Arial"/>
        <a:buChar char="-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900000" indent="-180000" algn="l" defTabSz="914400">
        <a:lnSpc>
          <a:spcPct val="107000"/>
        </a:lnSpc>
        <a:spcBef>
          <a:spcPts val="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1080000" indent="-180000" algn="l" defTabSz="914400">
        <a:lnSpc>
          <a:spcPct val="107000"/>
        </a:lnSpc>
        <a:spcBef>
          <a:spcPts val="0"/>
        </a:spcBef>
        <a:buFont typeface="Arial"/>
        <a:buChar char="-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1260000" indent="-180000" algn="l" defTabSz="914400">
        <a:lnSpc>
          <a:spcPct val="107000"/>
        </a:lnSpc>
        <a:spcBef>
          <a:spcPts val="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1440000" indent="-180000" algn="l" defTabSz="914400">
        <a:lnSpc>
          <a:spcPct val="107000"/>
        </a:lnSpc>
        <a:spcBef>
          <a:spcPts val="0"/>
        </a:spcBef>
        <a:buFont typeface="Arial"/>
        <a:buChar char="-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1620000" indent="-180000" algn="l" defTabSz="914400">
        <a:lnSpc>
          <a:spcPct val="107000"/>
        </a:lnSpc>
        <a:spcBef>
          <a:spcPts val="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  <p:extLst>
    <p:ext uri="{27BBF7A9-308A-43DC-89C8-2F10F3537804}">
      <p15:sldGuideLst xmlns:p15="http://schemas.microsoft.com/office/powerpoint/2012/main">
        <p15:guide id="3" pos="3749" userDrawn="1">
          <p15:clr>
            <a:srgbClr val="A4A3A4"/>
          </p15:clr>
        </p15:guide>
        <p15:guide id="4" pos="3931" userDrawn="1">
          <p15:clr>
            <a:srgbClr val="A4A3A4"/>
          </p15:clr>
        </p15:guide>
        <p15:guide id="5" pos="2706" userDrawn="1">
          <p15:clr>
            <a:srgbClr val="A4A3A4"/>
          </p15:clr>
        </p15:guide>
        <p15:guide id="6" pos="2525" userDrawn="1">
          <p15:clr>
            <a:srgbClr val="A4A3A4"/>
          </p15:clr>
        </p15:guide>
        <p15:guide id="7" pos="1481" userDrawn="1">
          <p15:clr>
            <a:srgbClr val="A4A3A4"/>
          </p15:clr>
        </p15:guide>
        <p15:guide id="8" pos="1300" userDrawn="1">
          <p15:clr>
            <a:srgbClr val="A4A3A4"/>
          </p15:clr>
        </p15:guide>
        <p15:guide id="9" pos="257" userDrawn="1">
          <p15:clr>
            <a:srgbClr val="F26B43"/>
          </p15:clr>
        </p15:guide>
        <p15:guide id="10" pos="4974" userDrawn="1">
          <p15:clr>
            <a:srgbClr val="A4A3A4"/>
          </p15:clr>
        </p15:guide>
        <p15:guide id="11" pos="5155" userDrawn="1">
          <p15:clr>
            <a:srgbClr val="A4A3A4"/>
          </p15:clr>
        </p15:guide>
        <p15:guide id="12" pos="6199" userDrawn="1">
          <p15:clr>
            <a:srgbClr val="A4A3A4"/>
          </p15:clr>
        </p15:guide>
        <p15:guide id="13" pos="6380" userDrawn="1">
          <p15:clr>
            <a:srgbClr val="A4A3A4"/>
          </p15:clr>
        </p15:guide>
        <p15:guide id="14" pos="7423" userDrawn="1">
          <p15:clr>
            <a:srgbClr val="F26B43"/>
          </p15:clr>
        </p15:guide>
        <p15:guide id="17" orient="horz" pos="3725" userDrawn="1">
          <p15:clr>
            <a:srgbClr val="F26B43"/>
          </p15:clr>
        </p15:guide>
        <p15:guide id="18" orient="horz" pos="1026" userDrawn="1">
          <p15:clr>
            <a:srgbClr val="F26B43"/>
          </p15:clr>
        </p15:guide>
        <p15:guide id="21" orient="horz" pos="164" userDrawn="1">
          <p15:clr>
            <a:srgbClr val="F26B43"/>
          </p15:clr>
        </p15:guide>
        <p15:guide id="23" orient="horz" pos="981" userDrawn="1">
          <p15:clr>
            <a:srgbClr val="F26B43"/>
          </p15:clr>
        </p15:guide>
        <p15:guide id="24" orient="horz" pos="411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8925556"/>
      </p:ext>
    </p:extLst>
  </p:cSld>
  <p:clrMapOvr>
    <a:masterClrMapping/>
  </p:clrMapOvr>
</p:sld>
</file>

<file path=ppt/theme/theme1.xml><?xml version="1.0" encoding="utf-8"?>
<a:theme xmlns:a="http://schemas.openxmlformats.org/drawingml/2006/main" name="ZHAW">
  <a:themeElements>
    <a:clrScheme name="ZHAW Office Farben">
      <a:dk1>
        <a:srgbClr val="010101"/>
      </a:dk1>
      <a:lt1>
        <a:srgbClr val="FEFFFF"/>
      </a:lt1>
      <a:dk2>
        <a:srgbClr val="05366C"/>
      </a:dk2>
      <a:lt2>
        <a:srgbClr val="FFB0D4"/>
      </a:lt2>
      <a:accent1>
        <a:srgbClr val="8A249E"/>
      </a:accent1>
      <a:accent2>
        <a:srgbClr val="E62154"/>
      </a:accent2>
      <a:accent3>
        <a:srgbClr val="A3D045"/>
      </a:accent3>
      <a:accent4>
        <a:srgbClr val="00795D"/>
      </a:accent4>
      <a:accent5>
        <a:srgbClr val="FFDC0C"/>
      </a:accent5>
      <a:accent6>
        <a:srgbClr val="FFB0D4"/>
      </a:accent6>
      <a:hlink>
        <a:srgbClr val="010101"/>
      </a:hlink>
      <a:folHlink>
        <a:srgbClr val="01010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HAW Office Farb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ZHAW">
  <a:themeElements>
    <a:clrScheme name="ZHAW Office Farben">
      <a:dk1>
        <a:srgbClr val="010101"/>
      </a:dk1>
      <a:lt1>
        <a:srgbClr val="FEFFFF"/>
      </a:lt1>
      <a:dk2>
        <a:srgbClr val="05366C"/>
      </a:dk2>
      <a:lt2>
        <a:srgbClr val="FFB0D4"/>
      </a:lt2>
      <a:accent1>
        <a:srgbClr val="8A249E"/>
      </a:accent1>
      <a:accent2>
        <a:srgbClr val="E62154"/>
      </a:accent2>
      <a:accent3>
        <a:srgbClr val="A3D045"/>
      </a:accent3>
      <a:accent4>
        <a:srgbClr val="00795D"/>
      </a:accent4>
      <a:accent5>
        <a:srgbClr val="FFDC0C"/>
      </a:accent5>
      <a:accent6>
        <a:srgbClr val="FFB0D4"/>
      </a:accent6>
      <a:hlink>
        <a:srgbClr val="010101"/>
      </a:hlink>
      <a:folHlink>
        <a:srgbClr val="01010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HAW Office Farb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DocSecurity>0</DocSecurity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ZHAW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Meslec Mihaela (mesl)</cp:lastModifiedBy>
  <cp:revision>2</cp:revision>
  <dcterms:created xsi:type="dcterms:W3CDTF">2026-09-02T21:48:45Z</dcterms:created>
  <dcterms:modified xsi:type="dcterms:W3CDTF">2026-09-03T09:37:28Z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0d9bad3-6dac-4e9a-89a3-89f3b8d247b2_Enabled">
    <vt:lpwstr>true</vt:lpwstr>
  </property>
  <property fmtid="{D5CDD505-2E9C-101B-9397-08002B2CF9AE}" pid="3" name="MSIP_Label_10d9bad3-6dac-4e9a-89a3-89f3b8d247b2_SetDate">
    <vt:lpwstr>2026-09-03T09:33:22Z</vt:lpwstr>
  </property>
  <property fmtid="{D5CDD505-2E9C-101B-9397-08002B2CF9AE}" pid="4" name="MSIP_Label_10d9bad3-6dac-4e9a-89a3-89f3b8d247b2_Method">
    <vt:lpwstr>Standard</vt:lpwstr>
  </property>
  <property fmtid="{D5CDD505-2E9C-101B-9397-08002B2CF9AE}" pid="5" name="MSIP_Label_10d9bad3-6dac-4e9a-89a3-89f3b8d247b2_Name">
    <vt:lpwstr>10d9bad3-6dac-4e9a-89a3-89f3b8d247b2</vt:lpwstr>
  </property>
  <property fmtid="{D5CDD505-2E9C-101B-9397-08002B2CF9AE}" pid="6" name="MSIP_Label_10d9bad3-6dac-4e9a-89a3-89f3b8d247b2_SiteId">
    <vt:lpwstr>5d1a9f9d-201f-4a10-b983-451cf65cbc1e</vt:lpwstr>
  </property>
  <property fmtid="{D5CDD505-2E9C-101B-9397-08002B2CF9AE}" pid="7" name="MSIP_Label_10d9bad3-6dac-4e9a-89a3-89f3b8d247b2_ActionId">
    <vt:lpwstr>fd0c343f-ab0e-45fa-943b-f114fc1de237</vt:lpwstr>
  </property>
  <property fmtid="{D5CDD505-2E9C-101B-9397-08002B2CF9AE}" pid="8" name="MSIP_Label_10d9bad3-6dac-4e9a-89a3-89f3b8d247b2_ContentBits">
    <vt:lpwstr>0</vt:lpwstr>
  </property>
  <property fmtid="{D5CDD505-2E9C-101B-9397-08002B2CF9AE}" pid="9" name="MSIP_Label_10d9bad3-6dac-4e9a-89a3-89f3b8d247b2_Tag">
    <vt:lpwstr>50, 3, 0, 1</vt:lpwstr>
  </property>
</Properties>
</file>