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41"/>
  </p:notesMasterIdLst>
  <p:sldIdLst>
    <p:sldId id="256" r:id="rId2"/>
    <p:sldId id="312" r:id="rId3"/>
    <p:sldId id="370" r:id="rId4"/>
    <p:sldId id="365" r:id="rId5"/>
    <p:sldId id="371" r:id="rId6"/>
    <p:sldId id="261" r:id="rId7"/>
    <p:sldId id="313" r:id="rId8"/>
    <p:sldId id="266" r:id="rId9"/>
    <p:sldId id="281" r:id="rId10"/>
    <p:sldId id="344" r:id="rId11"/>
    <p:sldId id="316" r:id="rId12"/>
    <p:sldId id="342" r:id="rId13"/>
    <p:sldId id="343" r:id="rId14"/>
    <p:sldId id="326" r:id="rId15"/>
    <p:sldId id="325" r:id="rId16"/>
    <p:sldId id="354" r:id="rId17"/>
    <p:sldId id="307" r:id="rId18"/>
    <p:sldId id="340" r:id="rId19"/>
    <p:sldId id="339" r:id="rId20"/>
    <p:sldId id="366" r:id="rId21"/>
    <p:sldId id="368" r:id="rId22"/>
    <p:sldId id="372" r:id="rId23"/>
    <p:sldId id="330" r:id="rId24"/>
    <p:sldId id="358" r:id="rId25"/>
    <p:sldId id="360" r:id="rId26"/>
    <p:sldId id="361" r:id="rId27"/>
    <p:sldId id="329" r:id="rId28"/>
    <p:sldId id="345" r:id="rId29"/>
    <p:sldId id="346" r:id="rId30"/>
    <p:sldId id="353" r:id="rId31"/>
    <p:sldId id="347" r:id="rId32"/>
    <p:sldId id="293" r:id="rId33"/>
    <p:sldId id="349" r:id="rId34"/>
    <p:sldId id="351" r:id="rId35"/>
    <p:sldId id="350" r:id="rId36"/>
    <p:sldId id="352" r:id="rId37"/>
    <p:sldId id="334" r:id="rId38"/>
    <p:sldId id="363" r:id="rId39"/>
    <p:sldId id="362" r:id="rId40"/>
  </p:sldIdLst>
  <p:sldSz cx="9144000" cy="6858000" type="screen4x3"/>
  <p:notesSz cx="7099300" cy="10234613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æmundur E Þorsteinsson" initials="SEÞ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63" autoAdjust="0"/>
  </p:normalViewPr>
  <p:slideViewPr>
    <p:cSldViewPr>
      <p:cViewPr>
        <p:scale>
          <a:sx n="70" d="100"/>
          <a:sy n="70" d="100"/>
        </p:scale>
        <p:origin x="-2730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6E56EA2-BF6B-4CC1-A596-FC67F17740F0}" type="datetimeFigureOut">
              <a:rPr lang="is-IS" smtClean="0"/>
              <a:t>4.10.2016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AC466D5-40E8-44DC-A7E9-617AD31DDCC8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7114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66D5-40E8-44DC-A7E9-617AD31DDCC8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9321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s-I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66D5-40E8-44DC-A7E9-617AD31DDCC8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98237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s-I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66D5-40E8-44DC-A7E9-617AD31DDCC8}" type="slidenum">
              <a:rPr lang="is-IS" smtClean="0"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98237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66D5-40E8-44DC-A7E9-617AD31DDCC8}" type="slidenum">
              <a:rPr lang="is-IS" smtClean="0"/>
              <a:t>21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86603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66D5-40E8-44DC-A7E9-617AD31DDCC8}" type="slidenum">
              <a:rPr lang="is-IS" smtClean="0"/>
              <a:t>28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20524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66D5-40E8-44DC-A7E9-617AD31DDCC8}" type="slidenum">
              <a:rPr lang="is-IS" smtClean="0"/>
              <a:t>32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20524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66D5-40E8-44DC-A7E9-617AD31DDCC8}" type="slidenum">
              <a:rPr lang="is-IS" smtClean="0"/>
              <a:t>33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2052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B346-C064-4B2C-AF59-5DAC7D691172}" type="datetime1">
              <a:rPr lang="is-IS" smtClean="0"/>
              <a:t>4.10.2016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4904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EE1A-409C-4B71-BD87-8471A0ADDC46}" type="datetime1">
              <a:rPr lang="is-IS" smtClean="0"/>
              <a:t>4.10.2016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785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FC74-5A57-414D-BC8A-8788F1CC9907}" type="datetime1">
              <a:rPr lang="is-IS" smtClean="0"/>
              <a:t>4.10.2016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1400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D352-7882-4DC5-83E9-2B72B801CA6E}" type="datetime1">
              <a:rPr lang="is-IS" smtClean="0"/>
              <a:t>4.10.2016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6827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823C-F489-4599-BA1A-BA0271BDB562}" type="datetime1">
              <a:rPr lang="is-IS" smtClean="0"/>
              <a:t>4.10.2016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7366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6428-BD71-4F63-A21D-5EDFD1B0FA02}" type="datetime1">
              <a:rPr lang="is-IS" smtClean="0"/>
              <a:t>4.10.2016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090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8197-1E68-4398-AF21-8EAAF0B83FB0}" type="datetime1">
              <a:rPr lang="is-IS" smtClean="0"/>
              <a:t>4.10.2016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4496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006-C1EC-409D-819E-6A85A096B12F}" type="datetime1">
              <a:rPr lang="is-IS" smtClean="0"/>
              <a:t>4.10.2016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8707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AA4A-5C28-4967-8E1E-058517C08099}" type="datetime1">
              <a:rPr lang="is-IS" smtClean="0"/>
              <a:t>4.10.2016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8719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FACD-1631-4143-9A4E-AE8651F27DB9}" type="datetime1">
              <a:rPr lang="is-IS" smtClean="0"/>
              <a:t>4.10.2016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65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8950-57C0-4612-8126-C605C9FB5C2B}" type="datetime1">
              <a:rPr lang="is-IS" smtClean="0"/>
              <a:t>4.10.2016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2063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A0F20-6156-4D85-84FC-0F1F38C6E1ED}" type="datetime1">
              <a:rPr lang="is-IS" smtClean="0"/>
              <a:t>4.10.2016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©S.H.Bjornsdottir Stiki/Reykjavik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C72D4-1A44-4F2B-9F18-C6D1681FE600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801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2835747"/>
          </a:xfrm>
        </p:spPr>
        <p:txBody>
          <a:bodyPr>
            <a:normAutofit/>
          </a:bodyPr>
          <a:lstStyle/>
          <a:p>
            <a:r>
              <a:rPr lang="en-US" b="1" dirty="0"/>
              <a:t>Risk Analysis</a:t>
            </a:r>
            <a:br>
              <a:rPr lang="en-US" b="1" dirty="0"/>
            </a:br>
            <a:r>
              <a:rPr lang="en-US" b="1" dirty="0"/>
              <a:t>in Design and Construction of a</a:t>
            </a:r>
            <a:br>
              <a:rPr lang="en-US" b="1" dirty="0"/>
            </a:br>
            <a:r>
              <a:rPr lang="en-US" b="1" dirty="0"/>
              <a:t>Hydropower Station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429000"/>
            <a:ext cx="6912768" cy="151216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Svana Helen Björnsdóttir, PhD candidate</a:t>
            </a:r>
          </a:p>
          <a:p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European STAMP Workshop</a:t>
            </a:r>
          </a:p>
          <a:p>
            <a:r>
              <a:rPr lang="en-US" sz="2800" dirty="0"/>
              <a:t>ZHAW, Zürich, 13.-15. Sept. 2016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7" y="5083075"/>
            <a:ext cx="24876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1656184" cy="161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02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Búðarháls HEP 2010-2014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10</a:t>
            </a:fld>
            <a:endParaRPr lang="is-I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6" y="1497917"/>
            <a:ext cx="7371184" cy="488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6381328"/>
            <a:ext cx="1966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BúðarhálsHEP©Landsvirkjun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2075060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Risk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95320" cy="4525963"/>
          </a:xfrm>
        </p:spPr>
        <p:txBody>
          <a:bodyPr>
            <a:normAutofit/>
          </a:bodyPr>
          <a:lstStyle/>
          <a:p>
            <a:r>
              <a:rPr lang="en-US" dirty="0"/>
              <a:t>Company own approach</a:t>
            </a:r>
          </a:p>
          <a:p>
            <a:r>
              <a:rPr lang="en-US" dirty="0"/>
              <a:t>Written risk assessment procedure</a:t>
            </a:r>
          </a:p>
          <a:p>
            <a:r>
              <a:rPr lang="en-US" dirty="0"/>
              <a:t>Bottom-up approach</a:t>
            </a:r>
          </a:p>
          <a:p>
            <a:r>
              <a:rPr lang="en-US" dirty="0"/>
              <a:t>Project driven as a part of project management</a:t>
            </a:r>
          </a:p>
          <a:p>
            <a:r>
              <a:rPr lang="en-US" dirty="0"/>
              <a:t>Contractors provide own risk information</a:t>
            </a:r>
          </a:p>
          <a:p>
            <a:r>
              <a:rPr lang="en-US" dirty="0"/>
              <a:t>Risk information gathered &amp; risk register created</a:t>
            </a:r>
          </a:p>
          <a:p>
            <a:r>
              <a:rPr lang="en-US" dirty="0"/>
              <a:t>Focus on avoiding threats and preventing failure</a:t>
            </a:r>
          </a:p>
          <a:p>
            <a:pPr marL="0" indent="0">
              <a:buNone/>
            </a:pPr>
            <a:endParaRPr lang="en-US" dirty="0"/>
          </a:p>
          <a:p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01051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602216" cy="1362075"/>
          </a:xfrm>
        </p:spPr>
        <p:txBody>
          <a:bodyPr/>
          <a:lstStyle/>
          <a:p>
            <a:r>
              <a:rPr lang="en-US" dirty="0"/>
              <a:t>Research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2705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Written contract signed by CEO in 2014 – ISO27001 req.</a:t>
            </a:r>
          </a:p>
          <a:p>
            <a:r>
              <a:rPr lang="en-US" dirty="0"/>
              <a:t>Questionnaire with 49 questions reg. risk issues</a:t>
            </a:r>
          </a:p>
          <a:p>
            <a:r>
              <a:rPr lang="en-US" dirty="0"/>
              <a:t>Answers received</a:t>
            </a:r>
          </a:p>
          <a:p>
            <a:r>
              <a:rPr lang="en-US" dirty="0"/>
              <a:t>6 semi-structured follow-up interviews 1-2 hours long</a:t>
            </a:r>
          </a:p>
          <a:p>
            <a:pPr lvl="1"/>
            <a:r>
              <a:rPr lang="en-US" dirty="0"/>
              <a:t>Interview with project risk manger and head of risk mgmt.</a:t>
            </a:r>
          </a:p>
          <a:p>
            <a:pPr lvl="1"/>
            <a:r>
              <a:rPr lang="en-US" dirty="0"/>
              <a:t>According to </a:t>
            </a:r>
            <a:r>
              <a:rPr lang="en-US" dirty="0" smtClean="0"/>
              <a:t>ISO19011 </a:t>
            </a:r>
            <a:r>
              <a:rPr lang="en-US" dirty="0"/>
              <a:t>audit standard</a:t>
            </a:r>
          </a:p>
          <a:p>
            <a:pPr lvl="1"/>
            <a:r>
              <a:rPr lang="en-US" dirty="0"/>
              <a:t>Data collected, documents received</a:t>
            </a:r>
          </a:p>
          <a:p>
            <a:pPr lvl="1"/>
            <a:r>
              <a:rPr lang="en-US" dirty="0"/>
              <a:t>Search for evidence, e.g. processes, procedures, definitions</a:t>
            </a:r>
          </a:p>
          <a:p>
            <a:r>
              <a:rPr lang="en-US" dirty="0"/>
              <a:t>Documents reviewed</a:t>
            </a:r>
          </a:p>
          <a:p>
            <a:r>
              <a:rPr lang="en-US" dirty="0"/>
              <a:t>Partly conducted as a master‘s thesis at Reykjavik University in 2015-2016</a:t>
            </a:r>
          </a:p>
          <a:p>
            <a:pPr marL="0" indent="0">
              <a:buNone/>
            </a:pPr>
            <a:endParaRPr lang="en-US" dirty="0"/>
          </a:p>
          <a:p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3230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602216" cy="1362075"/>
          </a:xfrm>
        </p:spPr>
        <p:txBody>
          <a:bodyPr/>
          <a:lstStyle/>
          <a:p>
            <a:r>
              <a:rPr lang="en-US" dirty="0"/>
              <a:t>Application of STAMP/STPA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21763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STAMP/STPA?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Current risk methodology does not capture risk in a holistic way</a:t>
            </a:r>
          </a:p>
          <a:p>
            <a:pPr lvl="0"/>
            <a:r>
              <a:rPr lang="en-US" dirty="0"/>
              <a:t>Company policy to seek continuous improvements in risk management</a:t>
            </a:r>
          </a:p>
          <a:p>
            <a:pPr lvl="0"/>
            <a:r>
              <a:rPr lang="en-US" dirty="0"/>
              <a:t>Improve decision making process</a:t>
            </a:r>
          </a:p>
          <a:p>
            <a:pPr lvl="0"/>
            <a:r>
              <a:rPr lang="en-US" dirty="0"/>
              <a:t>To get a different perspective on risk than currently exists</a:t>
            </a:r>
          </a:p>
          <a:p>
            <a:pPr lvl="0"/>
            <a:r>
              <a:rPr lang="en-US" dirty="0"/>
              <a:t>Systems approach to risk identification and risk analysis is needed</a:t>
            </a:r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49075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en-US" dirty="0"/>
              <a:t>Project Goals in the HEP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Project goal is to complete and deliver a hydropower station:</a:t>
            </a:r>
          </a:p>
          <a:p>
            <a:pPr lvl="1"/>
            <a:r>
              <a:rPr lang="en-US" dirty="0"/>
              <a:t>In time  for planned operation and energy sales</a:t>
            </a:r>
          </a:p>
          <a:p>
            <a:pPr lvl="1"/>
            <a:r>
              <a:rPr lang="en-US" dirty="0"/>
              <a:t>In compliance with law, regulations, contracts and standards</a:t>
            </a:r>
          </a:p>
          <a:p>
            <a:pPr lvl="1"/>
            <a:r>
              <a:rPr lang="en-US" dirty="0"/>
              <a:t>Without exceeding the approved budget plan</a:t>
            </a:r>
          </a:p>
          <a:p>
            <a:pPr lvl="1"/>
            <a:r>
              <a:rPr lang="en-US" dirty="0"/>
              <a:t>For safe operation and delivery of sufficient power</a:t>
            </a:r>
          </a:p>
          <a:p>
            <a:pPr lvl="0"/>
            <a:endParaRPr lang="en-US" dirty="0"/>
          </a:p>
          <a:p>
            <a:pPr lvl="1"/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89394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Accidents/Unacceptable Losses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A1:  Loss of human lives</a:t>
            </a:r>
          </a:p>
          <a:p>
            <a:pPr marL="0" indent="0">
              <a:buNone/>
            </a:pPr>
            <a:r>
              <a:rPr lang="en-US" dirty="0"/>
              <a:t>A1:  Financial loss (overrun of budget or project delay)</a:t>
            </a:r>
          </a:p>
          <a:p>
            <a:pPr marL="0" indent="0">
              <a:buNone/>
            </a:pPr>
            <a:r>
              <a:rPr lang="en-US" dirty="0"/>
              <a:t>A3:  Unsafe usage of equipment and other resources</a:t>
            </a:r>
          </a:p>
          <a:p>
            <a:pPr marL="0" indent="0">
              <a:buNone/>
            </a:pPr>
            <a:r>
              <a:rPr lang="en-US" dirty="0"/>
              <a:t>A4:  </a:t>
            </a:r>
            <a:r>
              <a:rPr lang="en-US" dirty="0" smtClean="0"/>
              <a:t>Power plant </a:t>
            </a:r>
            <a:r>
              <a:rPr lang="en-US" dirty="0"/>
              <a:t>does not deliver sufficient power</a:t>
            </a:r>
          </a:p>
          <a:p>
            <a:pPr marL="0" indent="0">
              <a:buNone/>
            </a:pPr>
            <a:r>
              <a:rPr lang="en-US" dirty="0"/>
              <a:t>A5:  Breach of laws, regulations, contracts, standards</a:t>
            </a:r>
          </a:p>
          <a:p>
            <a:pPr marL="0" indent="0">
              <a:buNone/>
            </a:pPr>
            <a:r>
              <a:rPr lang="en-US" dirty="0"/>
              <a:t>A6:  Loss of public policy support</a:t>
            </a:r>
          </a:p>
          <a:p>
            <a:pPr marL="0" indent="0">
              <a:buNone/>
            </a:pPr>
            <a:r>
              <a:rPr lang="en-US" dirty="0"/>
              <a:t>A7:  Loss of safety/security/quality when outsourcing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28057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HCS for Landsvirkjun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z="1000" dirty="0"/>
              <a:t>©</a:t>
            </a:r>
            <a:r>
              <a:rPr lang="en-US" sz="1000" dirty="0" err="1"/>
              <a:t>S.H.Bjornsdottir</a:t>
            </a:r>
            <a:r>
              <a:rPr lang="en-US" sz="1000" dirty="0"/>
              <a:t> </a:t>
            </a:r>
            <a:r>
              <a:rPr lang="en-US" sz="1000" dirty="0" err="1"/>
              <a:t>Stiki</a:t>
            </a:r>
            <a:r>
              <a:rPr lang="en-US" sz="1000" dirty="0"/>
              <a:t>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18</a:t>
            </a:fld>
            <a:endParaRPr lang="is-IS"/>
          </a:p>
        </p:txBody>
      </p:sp>
      <p:sp>
        <p:nvSpPr>
          <p:cNvPr id="3" name="TextBox 2"/>
          <p:cNvSpPr txBox="1"/>
          <p:nvPr/>
        </p:nvSpPr>
        <p:spPr>
          <a:xfrm>
            <a:off x="179512" y="6309320"/>
            <a:ext cx="330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Dotted lines indicate flaws in HCS</a:t>
            </a:r>
            <a:endParaRPr lang="en-US" dirty="0"/>
          </a:p>
        </p:txBody>
      </p:sp>
      <p:pic>
        <p:nvPicPr>
          <p:cNvPr id="1026" name="Picture 2" descr="C:\Users\svana.STIKI-NYTT\Desktop\LV h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4405"/>
            <a:ext cx="6829574" cy="506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21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HCS for Landsvirkjun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19</a:t>
            </a:fld>
            <a:endParaRPr lang="is-IS"/>
          </a:p>
        </p:txBody>
      </p:sp>
      <p:pic>
        <p:nvPicPr>
          <p:cNvPr id="6" name="Picture 2" descr="C:\Users\svana.STIKI-NYTT\Desktop\LV hc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883880" cy="47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40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83251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Hazards and Threats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Three main hazards and threats: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H1:  Project not finished in time for operation to start</a:t>
            </a:r>
          </a:p>
          <a:p>
            <a:pPr marL="0" indent="0">
              <a:buNone/>
            </a:pPr>
            <a:r>
              <a:rPr lang="en-US" sz="2800" dirty="0"/>
              <a:t>H2:  Injury or loss of human lives</a:t>
            </a:r>
          </a:p>
          <a:p>
            <a:pPr marL="0" indent="0">
              <a:buNone/>
            </a:pPr>
            <a:r>
              <a:rPr lang="en-US" sz="2800" dirty="0"/>
              <a:t>H3:  Overrun of budget plan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20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5725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System-Level Safety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Management team must establish a control structure to manage project and project risk</a:t>
            </a:r>
          </a:p>
          <a:p>
            <a:r>
              <a:rPr lang="en-US" dirty="0" smtClean="0"/>
              <a:t>People working on construction site must not be injured</a:t>
            </a:r>
          </a:p>
          <a:p>
            <a:r>
              <a:rPr lang="en-US" dirty="0" smtClean="0"/>
              <a:t>Measure must be taken to reduce likelihood of accidents on construction site</a:t>
            </a:r>
          </a:p>
          <a:p>
            <a:r>
              <a:rPr lang="en-US" dirty="0" smtClean="0"/>
              <a:t>Means must be available and effective to treat risk on site</a:t>
            </a:r>
          </a:p>
          <a:p>
            <a:r>
              <a:rPr lang="en-US" dirty="0" smtClean="0"/>
              <a:t>Project risk manager must review and monitor risk in project plans</a:t>
            </a:r>
          </a:p>
          <a:p>
            <a:r>
              <a:rPr lang="en-US" dirty="0" smtClean="0"/>
              <a:t>Operational Management must be involved early enough to supervise and validate system requirements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©S.H.Bjornsdottir Stiki/Reykjavik University</a:t>
            </a:r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21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26938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cases of Control Actions investigated:</a:t>
            </a:r>
          </a:p>
          <a:p>
            <a:pPr lvl="1"/>
            <a:r>
              <a:rPr lang="en-US" sz="3200" dirty="0" smtClean="0"/>
              <a:t>Involvement of operation in design and development of HEP</a:t>
            </a:r>
          </a:p>
          <a:p>
            <a:pPr lvl="1"/>
            <a:r>
              <a:rPr lang="en-US" sz="3200" dirty="0"/>
              <a:t>Involvement of risk manager (or risk management team) in </a:t>
            </a:r>
            <a:r>
              <a:rPr lang="en-US" sz="3200" dirty="0" smtClean="0"/>
              <a:t>HEP – investigated by a master’s student at Reykjavik University, see workshop poster</a:t>
            </a:r>
          </a:p>
          <a:p>
            <a:pPr lvl="1"/>
            <a:endParaRPr lang="en-US" sz="3200" dirty="0" smtClean="0"/>
          </a:p>
          <a:p>
            <a:pPr lvl="1"/>
            <a:endParaRPr lang="is-I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©S.H.Bjornsdottir Stiki/Reykjavik University</a:t>
            </a:r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22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2266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 of UCA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681880"/>
              </p:ext>
            </p:extLst>
          </p:nvPr>
        </p:nvGraphicFramePr>
        <p:xfrm>
          <a:off x="-1" y="1765880"/>
          <a:ext cx="9144002" cy="432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957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91776">
                <a:tc>
                  <a:txBody>
                    <a:bodyPr/>
                    <a:lstStyle/>
                    <a:p>
                      <a:r>
                        <a:rPr lang="en-US" sz="1800" b="0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Providing Causes Hazard</a:t>
                      </a:r>
                      <a:endParaRPr lang="en-US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noProof="0" dirty="0"/>
                        <a:t>Providing</a:t>
                      </a:r>
                    </a:p>
                    <a:p>
                      <a:r>
                        <a:rPr lang="en-US" sz="1800" b="0" noProof="0" dirty="0"/>
                        <a:t>Causes Hazard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noProof="0" dirty="0"/>
                        <a:t>Wrong Timing or Order</a:t>
                      </a:r>
                    </a:p>
                    <a:p>
                      <a:r>
                        <a:rPr lang="en-US" sz="1800" b="0" noProof="0" dirty="0"/>
                        <a:t>Causes Hazard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noProof="0" dirty="0"/>
                        <a:t>Stopped Too Soon or Applied Too Long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67820">
                <a:tc>
                  <a:txBody>
                    <a:bodyPr/>
                    <a:lstStyle/>
                    <a:p>
                      <a:r>
                        <a:rPr lang="en-US" sz="1800" b="0" noProof="0" dirty="0"/>
                        <a:t>Operation is</a:t>
                      </a:r>
                      <a:r>
                        <a:rPr lang="en-US" sz="1800" b="0" baseline="0" noProof="0" dirty="0"/>
                        <a:t> </a:t>
                      </a:r>
                      <a:r>
                        <a:rPr lang="en-US" sz="1800" b="1" baseline="0" noProof="0" dirty="0"/>
                        <a:t>not</a:t>
                      </a:r>
                      <a:r>
                        <a:rPr lang="en-US" sz="1800" b="0" baseline="0" noProof="0" dirty="0"/>
                        <a:t> involved, t</a:t>
                      </a:r>
                      <a:r>
                        <a:rPr lang="en-US" sz="1800" b="0" noProof="0" dirty="0"/>
                        <a:t>hus not providing necessary</a:t>
                      </a:r>
                      <a:r>
                        <a:rPr lang="en-US" sz="1800" b="0" baseline="0" noProof="0" dirty="0"/>
                        <a:t> input and information </a:t>
                      </a:r>
                      <a:r>
                        <a:rPr lang="en-US" sz="1800" b="0" noProof="0" dirty="0"/>
                        <a:t>(H1,H2,H3).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noProof="0" dirty="0"/>
                        <a:t>If operation is involved  but </a:t>
                      </a:r>
                      <a:r>
                        <a:rPr lang="en-US" sz="1800" b="1" noProof="0" dirty="0"/>
                        <a:t>recommendations are incorrect</a:t>
                      </a:r>
                      <a:r>
                        <a:rPr lang="en-US" sz="1800" b="0" noProof="0" dirty="0"/>
                        <a:t>,</a:t>
                      </a:r>
                      <a:r>
                        <a:rPr lang="en-US" sz="1800" b="0" baseline="0" noProof="0" dirty="0"/>
                        <a:t> this can cause hazard </a:t>
                      </a:r>
                      <a:r>
                        <a:rPr lang="en-US" sz="1800" b="0" noProof="0" dirty="0"/>
                        <a:t>(H1,H2,H3).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noProof="0" dirty="0"/>
                        <a:t>Early involvement provides</a:t>
                      </a:r>
                      <a:r>
                        <a:rPr lang="en-US" sz="1800" b="0" baseline="0" noProof="0" dirty="0"/>
                        <a:t> no hazard.</a:t>
                      </a:r>
                    </a:p>
                    <a:p>
                      <a:r>
                        <a:rPr lang="en-US" sz="1800" b="1" noProof="0" dirty="0"/>
                        <a:t>Late</a:t>
                      </a:r>
                      <a:r>
                        <a:rPr lang="en-US" sz="1800" b="0" noProof="0" dirty="0"/>
                        <a:t> </a:t>
                      </a:r>
                      <a:r>
                        <a:rPr lang="en-US" sz="1800" b="0" baseline="0" noProof="0" dirty="0"/>
                        <a:t>involvement can cause hazard (H1,H2,H3).</a:t>
                      </a:r>
                      <a:endParaRPr lang="en-US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noProof="0" dirty="0"/>
                        <a:t>If</a:t>
                      </a:r>
                      <a:r>
                        <a:rPr lang="en-US" sz="1800" b="0" baseline="0" noProof="0" dirty="0"/>
                        <a:t> operation involvement  </a:t>
                      </a:r>
                      <a:r>
                        <a:rPr lang="en-US" sz="1800" b="1" baseline="0" noProof="0" dirty="0"/>
                        <a:t>stops too soon</a:t>
                      </a:r>
                      <a:r>
                        <a:rPr lang="en-US" sz="1800" b="0" baseline="0" noProof="0" dirty="0"/>
                        <a:t>, this can cause hazard (H1,H2,H3).</a:t>
                      </a:r>
                    </a:p>
                    <a:p>
                      <a:r>
                        <a:rPr lang="en-US" sz="1800" b="0" baseline="0" noProof="0" dirty="0"/>
                        <a:t>Too long: No hazard.</a:t>
                      </a:r>
                      <a:endParaRPr lang="en-US" sz="1800" b="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7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/>
                        <a:t>Operation is</a:t>
                      </a:r>
                      <a:r>
                        <a:rPr lang="en-US" sz="1800" b="0" baseline="0" noProof="0" dirty="0"/>
                        <a:t> </a:t>
                      </a:r>
                      <a:r>
                        <a:rPr lang="en-US" sz="1800" b="1" baseline="0" noProof="0" dirty="0"/>
                        <a:t>not</a:t>
                      </a:r>
                      <a:r>
                        <a:rPr lang="en-US" sz="1800" b="0" baseline="0" noProof="0" dirty="0"/>
                        <a:t> involved, t</a:t>
                      </a:r>
                      <a:r>
                        <a:rPr lang="en-US" sz="1800" b="0" noProof="0" dirty="0"/>
                        <a:t>hus not providing necessary</a:t>
                      </a:r>
                      <a:r>
                        <a:rPr lang="en-US" sz="1800" b="0" baseline="0" noProof="0" dirty="0"/>
                        <a:t> input and information </a:t>
                      </a:r>
                      <a:r>
                        <a:rPr lang="en-US" sz="1800" b="0" noProof="0" dirty="0"/>
                        <a:t>(H1,H2,H3).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noProof="0" dirty="0"/>
                        <a:t>If operation is involved but </a:t>
                      </a:r>
                      <a:r>
                        <a:rPr lang="en-US" sz="1800" b="1" noProof="0" dirty="0"/>
                        <a:t>recommendations are ignored</a:t>
                      </a:r>
                      <a:r>
                        <a:rPr lang="en-US" sz="1800" b="0" noProof="0" dirty="0"/>
                        <a:t>, this can cause hazard (H1,H2,H3).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noProof="0" dirty="0"/>
                        <a:t>Early involvement provides</a:t>
                      </a:r>
                      <a:r>
                        <a:rPr lang="en-US" sz="1800" b="0" baseline="0" noProof="0" dirty="0"/>
                        <a:t> no hazard.</a:t>
                      </a:r>
                    </a:p>
                    <a:p>
                      <a:r>
                        <a:rPr lang="en-US" sz="1800" b="1" noProof="0" dirty="0"/>
                        <a:t>Late</a:t>
                      </a:r>
                      <a:r>
                        <a:rPr lang="en-US" sz="1800" b="0" noProof="0" dirty="0"/>
                        <a:t> </a:t>
                      </a:r>
                      <a:r>
                        <a:rPr lang="en-US" sz="1800" b="0" baseline="0" noProof="0" dirty="0"/>
                        <a:t>involvement can cause hazard (H1,H2,H3).</a:t>
                      </a:r>
                      <a:endParaRPr lang="en-US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noProof="0" dirty="0"/>
                        <a:t>If</a:t>
                      </a:r>
                      <a:r>
                        <a:rPr lang="en-US" sz="1800" b="0" baseline="0" noProof="0" dirty="0"/>
                        <a:t> operation involvement  </a:t>
                      </a:r>
                      <a:r>
                        <a:rPr lang="en-US" sz="1800" b="1" baseline="0" noProof="0" dirty="0"/>
                        <a:t>stops too soon</a:t>
                      </a:r>
                      <a:r>
                        <a:rPr lang="en-US" sz="1800" b="0" baseline="0" noProof="0" dirty="0"/>
                        <a:t>, this can cause hazard (H1,H2,H3).</a:t>
                      </a:r>
                    </a:p>
                    <a:p>
                      <a:r>
                        <a:rPr lang="en-US" sz="1800" b="0" baseline="0" noProof="0" dirty="0"/>
                        <a:t>Too long: No hazard.</a:t>
                      </a:r>
                      <a:endParaRPr lang="en-US" sz="1800" b="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23</a:t>
            </a:fld>
            <a:endParaRPr lang="is-IS"/>
          </a:p>
        </p:txBody>
      </p:sp>
      <p:sp>
        <p:nvSpPr>
          <p:cNvPr id="3" name="TextBox 2"/>
          <p:cNvSpPr txBox="1"/>
          <p:nvPr/>
        </p:nvSpPr>
        <p:spPr>
          <a:xfrm>
            <a:off x="179512" y="1228690"/>
            <a:ext cx="851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Control Action:  Involvement of operation in design and development of HEP </a:t>
            </a:r>
          </a:p>
        </p:txBody>
      </p:sp>
    </p:spTree>
    <p:extLst>
      <p:ext uri="{BB962C8B-B14F-4D97-AF65-F5344CB8AC3E}">
        <p14:creationId xmlns:p14="http://schemas.microsoft.com/office/powerpoint/2010/main" val="4092399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 of UCA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24</a:t>
            </a:fld>
            <a:endParaRPr lang="is-IS"/>
          </a:p>
        </p:txBody>
      </p:sp>
      <p:sp>
        <p:nvSpPr>
          <p:cNvPr id="3" name="TextBox 2"/>
          <p:cNvSpPr txBox="1"/>
          <p:nvPr/>
        </p:nvSpPr>
        <p:spPr>
          <a:xfrm>
            <a:off x="335134" y="1217583"/>
            <a:ext cx="8473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Control Action: Involvement of risk manager (or risk management team) in HEP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519325"/>
              </p:ext>
            </p:extLst>
          </p:nvPr>
        </p:nvGraphicFramePr>
        <p:xfrm>
          <a:off x="0" y="1772816"/>
          <a:ext cx="9143999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237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en-US" sz="1800" b="0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Providing Causes Hazard</a:t>
                      </a:r>
                      <a:endParaRPr lang="en-US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noProof="0" dirty="0"/>
                        <a:t>Providing</a:t>
                      </a:r>
                    </a:p>
                    <a:p>
                      <a:r>
                        <a:rPr lang="en-US" sz="1800" b="0" noProof="0" dirty="0"/>
                        <a:t>Causes Hazard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noProof="0" dirty="0"/>
                        <a:t>Wrong Timing or Order </a:t>
                      </a:r>
                    </a:p>
                    <a:p>
                      <a:r>
                        <a:rPr lang="en-US" sz="1800" b="0" noProof="0" dirty="0"/>
                        <a:t>Causes Hazard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noProof="0" dirty="0"/>
                        <a:t>Stopped Too Soon or Applied Too Long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51161">
                <a:tc>
                  <a:txBody>
                    <a:bodyPr/>
                    <a:lstStyle/>
                    <a:p>
                      <a:r>
                        <a:rPr lang="en-US" sz="1800" b="0" noProof="0" dirty="0"/>
                        <a:t>If risk manager is </a:t>
                      </a:r>
                      <a:r>
                        <a:rPr lang="en-US" sz="1800" b="1" noProof="0" dirty="0"/>
                        <a:t>not involved in design and development </a:t>
                      </a:r>
                      <a:r>
                        <a:rPr lang="en-US" sz="1800" b="0" noProof="0" dirty="0"/>
                        <a:t>of project, this may cause hazards (H1,H2,H3).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noProof="0" dirty="0"/>
                        <a:t>If risk manager is involved</a:t>
                      </a:r>
                      <a:r>
                        <a:rPr lang="en-US" sz="1800" b="0" baseline="0" noProof="0" dirty="0"/>
                        <a:t> but his work is </a:t>
                      </a:r>
                      <a:r>
                        <a:rPr lang="en-US" sz="1800" b="1" baseline="0" noProof="0" dirty="0"/>
                        <a:t>ineffective</a:t>
                      </a:r>
                      <a:r>
                        <a:rPr lang="en-US" sz="1800" b="0" baseline="0" noProof="0" dirty="0"/>
                        <a:t> (incorrect or insufficient), this may cause hazard (H1,H2,H3).</a:t>
                      </a:r>
                      <a:endParaRPr lang="en-US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noProof="0" dirty="0"/>
                        <a:t>Early involvement causes no hazards.</a:t>
                      </a:r>
                    </a:p>
                    <a:p>
                      <a:r>
                        <a:rPr lang="en-US" sz="1800" b="1" noProof="0" dirty="0"/>
                        <a:t>Late</a:t>
                      </a:r>
                      <a:r>
                        <a:rPr lang="en-US" sz="1800" b="0" noProof="0" dirty="0"/>
                        <a:t> involvement may case hazards (H1,H2,H3).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noProof="0" dirty="0"/>
                        <a:t>If</a:t>
                      </a:r>
                      <a:r>
                        <a:rPr lang="en-US" sz="1800" b="0" baseline="0" noProof="0" dirty="0"/>
                        <a:t> </a:t>
                      </a:r>
                      <a:r>
                        <a:rPr lang="en-US" sz="1800" b="1" baseline="0" noProof="0" dirty="0"/>
                        <a:t>stopped to soon </a:t>
                      </a:r>
                      <a:r>
                        <a:rPr lang="en-US" sz="1800" b="0" baseline="0" noProof="0" dirty="0"/>
                        <a:t>may cause hazard (H1,H2,H3).</a:t>
                      </a:r>
                    </a:p>
                    <a:p>
                      <a:r>
                        <a:rPr lang="en-US" sz="1800" b="0" baseline="0" noProof="0" dirty="0"/>
                        <a:t>Applied too long causes no hazard.</a:t>
                      </a:r>
                      <a:endParaRPr lang="en-US" sz="1800" b="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92155">
                <a:tc>
                  <a:txBody>
                    <a:bodyPr/>
                    <a:lstStyle/>
                    <a:p>
                      <a:r>
                        <a:rPr lang="en-US" sz="1800" b="0" noProof="0" dirty="0"/>
                        <a:t>If risk manager is </a:t>
                      </a:r>
                      <a:r>
                        <a:rPr lang="en-US" sz="1800" b="1" noProof="0" dirty="0"/>
                        <a:t>not involved</a:t>
                      </a:r>
                      <a:r>
                        <a:rPr lang="en-US" sz="1800" b="1" baseline="0" noProof="0" dirty="0"/>
                        <a:t> in </a:t>
                      </a:r>
                      <a:r>
                        <a:rPr lang="en-US" sz="1800" b="0" baseline="0" noProof="0" dirty="0"/>
                        <a:t>construction phase </a:t>
                      </a:r>
                      <a:r>
                        <a:rPr lang="en-US" sz="1800" b="1" baseline="0" noProof="0" dirty="0"/>
                        <a:t>on site</a:t>
                      </a:r>
                      <a:r>
                        <a:rPr lang="en-US" sz="1800" b="0" baseline="0" noProof="0" dirty="0"/>
                        <a:t>, this can cause hazard </a:t>
                      </a:r>
                      <a:r>
                        <a:rPr lang="en-US" sz="1800" b="0" noProof="0" dirty="0"/>
                        <a:t>(H1,H2,H3).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/>
                        <a:t>If risk manager is involved</a:t>
                      </a:r>
                      <a:r>
                        <a:rPr lang="en-US" sz="1800" b="0" baseline="0" noProof="0" dirty="0"/>
                        <a:t> but his work is </a:t>
                      </a:r>
                      <a:r>
                        <a:rPr lang="en-US" sz="1800" b="1" baseline="0" noProof="0" dirty="0"/>
                        <a:t>ineffective</a:t>
                      </a:r>
                      <a:r>
                        <a:rPr lang="en-US" sz="1800" b="0" baseline="0" noProof="0" dirty="0"/>
                        <a:t> (incorrect or insufficient) this may cause hazard (H1,H2,H3).</a:t>
                      </a:r>
                      <a:endParaRPr lang="en-US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noProof="0" dirty="0"/>
                        <a:t>Early involvement causes no hazards.</a:t>
                      </a:r>
                    </a:p>
                    <a:p>
                      <a:r>
                        <a:rPr lang="en-US" sz="1800" b="1" noProof="0" dirty="0"/>
                        <a:t>Late</a:t>
                      </a:r>
                      <a:r>
                        <a:rPr lang="en-US" sz="1800" b="0" noProof="0" dirty="0"/>
                        <a:t> involvement may case hazards (H1,H2,H3).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noProof="0" dirty="0"/>
                        <a:t>If</a:t>
                      </a:r>
                      <a:r>
                        <a:rPr lang="en-US" sz="1800" b="0" baseline="0" noProof="0" dirty="0"/>
                        <a:t> </a:t>
                      </a:r>
                      <a:r>
                        <a:rPr lang="en-US" sz="1800" b="1" baseline="0" noProof="0" dirty="0"/>
                        <a:t>stopped to soon </a:t>
                      </a:r>
                      <a:r>
                        <a:rPr lang="en-US" sz="1800" b="0" baseline="0" noProof="0" dirty="0"/>
                        <a:t>may cause hazard (H1,H2,H3).</a:t>
                      </a:r>
                    </a:p>
                    <a:p>
                      <a:r>
                        <a:rPr lang="en-US" sz="1800" b="0" baseline="0" noProof="0" dirty="0"/>
                        <a:t>Applied too long causes no hazard</a:t>
                      </a:r>
                      <a:endParaRPr lang="en-US" sz="1800" b="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442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en-US" dirty="0"/>
              <a:t>Identifying Causal </a:t>
            </a:r>
            <a:r>
              <a:rPr lang="en-US" dirty="0" smtClean="0"/>
              <a:t>Scenarios in Ex.1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25</a:t>
            </a:fld>
            <a:endParaRPr lang="is-IS"/>
          </a:p>
        </p:txBody>
      </p:sp>
      <p:pic>
        <p:nvPicPr>
          <p:cNvPr id="3" name="Picture 2" descr="C:\Users\svana.STIKI-NYTT\Desktop\LV lo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36" y="1419224"/>
            <a:ext cx="6674632" cy="489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683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r>
              <a:rPr lang="en-US" dirty="0"/>
              <a:t>Examples of Potential Causes of UCA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26</a:t>
            </a:fld>
            <a:endParaRPr lang="is-I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589086"/>
              </p:ext>
            </p:extLst>
          </p:nvPr>
        </p:nvGraphicFramePr>
        <p:xfrm>
          <a:off x="179512" y="1412776"/>
          <a:ext cx="8820472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80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2461"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Potential Causes of Hazards and Threats to a HEP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1224"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Management Team does not allocate</a:t>
                      </a:r>
                      <a:r>
                        <a:rPr lang="en-US" sz="1400" baseline="0" dirty="0"/>
                        <a:t> enough </a:t>
                      </a:r>
                      <a:r>
                        <a:rPr lang="en-US" sz="1400" dirty="0"/>
                        <a:t>resources from Operation</a:t>
                      </a:r>
                      <a:endParaRPr lang="is-I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304"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The</a:t>
                      </a:r>
                      <a:r>
                        <a:rPr lang="en-US" sz="1400" b="0" baseline="0" noProof="0" dirty="0"/>
                        <a:t> i</a:t>
                      </a:r>
                      <a:r>
                        <a:rPr lang="en-US" sz="1400" b="0" noProof="0" dirty="0"/>
                        <a:t>nvolvement of Operation is</a:t>
                      </a:r>
                      <a:r>
                        <a:rPr lang="en-US" sz="1400" b="0" baseline="0" noProof="0" dirty="0"/>
                        <a:t> i</a:t>
                      </a:r>
                      <a:r>
                        <a:rPr lang="en-US" sz="1400" b="0" noProof="0" dirty="0"/>
                        <a:t>ncorrectly scheduled by  Head of Operation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1375"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/>
                        <a:t>Incorrect understanding of project scope, project</a:t>
                      </a:r>
                      <a:r>
                        <a:rPr lang="en-US" sz="1400" b="0" baseline="0" noProof="0"/>
                        <a:t> plans and </a:t>
                      </a:r>
                      <a:r>
                        <a:rPr lang="en-US" sz="1400" b="0" noProof="0"/>
                        <a:t>procedures</a:t>
                      </a:r>
                      <a:endParaRPr lang="en-US" sz="1400" b="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8401"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Estimation of Operations </a:t>
                      </a:r>
                      <a:r>
                        <a:rPr lang="en-US" sz="1400" b="0" baseline="0" noProof="0" dirty="0"/>
                        <a:t> </a:t>
                      </a:r>
                      <a:r>
                        <a:rPr lang="en-US" sz="1400" b="0" noProof="0" dirty="0"/>
                        <a:t>man-hours is incorrect,</a:t>
                      </a:r>
                      <a:r>
                        <a:rPr lang="en-US" sz="1400" b="0" baseline="0" noProof="0" dirty="0"/>
                        <a:t> more resources is </a:t>
                      </a:r>
                      <a:r>
                        <a:rPr lang="en-US" sz="1400" b="0" noProof="0" dirty="0"/>
                        <a:t>required in the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Required competence of Operations staff in the project is underestimated</a:t>
                      </a:r>
                      <a:r>
                        <a:rPr lang="en-US" sz="1400" b="0" baseline="0" noProof="0" dirty="0"/>
                        <a:t> or incorrect</a:t>
                      </a:r>
                      <a:endParaRPr lang="en-US" sz="1400" b="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Operations staff get their instructions too late when alignment with contractors need to 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3272"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Operations staff is not available when required start of working</a:t>
                      </a:r>
                      <a:r>
                        <a:rPr lang="en-US" sz="1400" b="0" baseline="0" noProof="0" dirty="0"/>
                        <a:t> with contractors</a:t>
                      </a:r>
                      <a:endParaRPr lang="en-US" sz="1400" b="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Operations staff is replaced during initial development of project, loss of know-how and </a:t>
                      </a:r>
                      <a:r>
                        <a:rPr lang="en-US" sz="1400" b="0" baseline="0" noProof="0" dirty="0"/>
                        <a:t>experience</a:t>
                      </a:r>
                      <a:endParaRPr lang="en-US" sz="1400" b="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Lack</a:t>
                      </a:r>
                      <a:r>
                        <a:rPr lang="en-US" sz="1400" b="0" baseline="0" noProof="0" dirty="0"/>
                        <a:t> of resources by </a:t>
                      </a:r>
                      <a:r>
                        <a:rPr lang="en-US" sz="1400" b="0" noProof="0" dirty="0"/>
                        <a:t>Operations, Head of Operation requires support of staff</a:t>
                      </a:r>
                      <a:r>
                        <a:rPr lang="en-US" sz="1400" b="0" baseline="0" noProof="0" dirty="0"/>
                        <a:t> members in another project at the same time</a:t>
                      </a:r>
                      <a:endParaRPr lang="en-US" sz="1400" b="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936"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Incorrect information is given to contractors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6b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Correct information provided to contractor is not considered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7a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Operation report start of alignment with contractor although it has effectively not yet started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7b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/>
                        <a:t>Operation report start of alignment with contractor too 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785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602216" cy="1362075"/>
          </a:xfrm>
        </p:spPr>
        <p:txBody>
          <a:bodyPr/>
          <a:lstStyle/>
          <a:p>
            <a:r>
              <a:rPr lang="en-US" dirty="0"/>
              <a:t>Findings and Evaluation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27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11231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and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err="1"/>
              <a:t>Búðarháls</a:t>
            </a:r>
            <a:r>
              <a:rPr lang="en-US" dirty="0"/>
              <a:t> HEP was a successful project</a:t>
            </a:r>
          </a:p>
          <a:p>
            <a:pPr lvl="1"/>
            <a:r>
              <a:rPr lang="en-US" dirty="0"/>
              <a:t>Time and budget plans were met</a:t>
            </a:r>
          </a:p>
          <a:p>
            <a:pPr lvl="1"/>
            <a:r>
              <a:rPr lang="en-US" dirty="0"/>
              <a:t>No major accident, however near-to losses</a:t>
            </a:r>
          </a:p>
          <a:p>
            <a:pPr lvl="1"/>
            <a:r>
              <a:rPr lang="en-US" dirty="0"/>
              <a:t>Risk management processes were followed</a:t>
            </a:r>
          </a:p>
          <a:p>
            <a:pPr lvl="0"/>
            <a:r>
              <a:rPr lang="en-US" dirty="0"/>
              <a:t>Comparison of two risk registers:</a:t>
            </a:r>
          </a:p>
          <a:p>
            <a:pPr lvl="1"/>
            <a:r>
              <a:rPr lang="en-US" dirty="0"/>
              <a:t>Risk register from 2011 has 149 risks</a:t>
            </a:r>
          </a:p>
          <a:p>
            <a:pPr lvl="1"/>
            <a:r>
              <a:rPr lang="en-US" dirty="0"/>
              <a:t>Risk register from 2013-2014 has 154 risks</a:t>
            </a:r>
          </a:p>
          <a:p>
            <a:r>
              <a:rPr lang="en-US" dirty="0"/>
              <a:t>Risk management strategy in </a:t>
            </a:r>
            <a:r>
              <a:rPr lang="en-US" dirty="0" err="1"/>
              <a:t>Búðarháls</a:t>
            </a:r>
            <a:r>
              <a:rPr lang="en-US" dirty="0"/>
              <a:t> HEP:</a:t>
            </a:r>
          </a:p>
          <a:p>
            <a:pPr lvl="1"/>
            <a:r>
              <a:rPr lang="en-US" dirty="0"/>
              <a:t>Define goals</a:t>
            </a:r>
          </a:p>
          <a:p>
            <a:pPr lvl="1"/>
            <a:r>
              <a:rPr lang="en-US" dirty="0"/>
              <a:t>Risk matrix approach with contribution from contractors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28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45727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and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r>
              <a:rPr lang="en-US" sz="2600" dirty="0"/>
              <a:t>STAMP/STPA takes a different approach:</a:t>
            </a:r>
          </a:p>
          <a:p>
            <a:pPr lvl="1"/>
            <a:r>
              <a:rPr lang="en-US" sz="2600" dirty="0"/>
              <a:t>Create HCS and define roles and responsibilities</a:t>
            </a:r>
          </a:p>
          <a:p>
            <a:pPr lvl="1"/>
            <a:r>
              <a:rPr lang="en-US" sz="2600" dirty="0"/>
              <a:t>Define unacceptable losses</a:t>
            </a:r>
          </a:p>
          <a:p>
            <a:r>
              <a:rPr lang="en-US" sz="2600" dirty="0"/>
              <a:t>STAMP/STPA framework is a more structured approach</a:t>
            </a:r>
          </a:p>
          <a:p>
            <a:r>
              <a:rPr lang="en-US" sz="2600" dirty="0"/>
              <a:t>Clear methodology and process for analyzing risk</a:t>
            </a:r>
          </a:p>
          <a:p>
            <a:r>
              <a:rPr lang="en-US" sz="2600" dirty="0"/>
              <a:t>Traceability ensured</a:t>
            </a:r>
          </a:p>
          <a:p>
            <a:r>
              <a:rPr lang="en-US" sz="2600" dirty="0"/>
              <a:t>Justification and rationale are available</a:t>
            </a:r>
          </a:p>
          <a:p>
            <a:r>
              <a:rPr lang="en-US" sz="2600" dirty="0"/>
              <a:t>Identification of causes of unsafe or inadequate Control  Actions</a:t>
            </a:r>
          </a:p>
          <a:p>
            <a:r>
              <a:rPr lang="en-US" sz="2600" dirty="0"/>
              <a:t>CAs and causes of UCA or ICAs in the case study are credible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29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122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</a:t>
            </a:r>
            <a:r>
              <a:rPr lang="en-US" dirty="0" smtClean="0"/>
              <a:t>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US" dirty="0"/>
              <a:t>Seek a generic risk analysis methodology that can be used in different disciplines</a:t>
            </a:r>
          </a:p>
          <a:p>
            <a:r>
              <a:rPr lang="en-US" dirty="0"/>
              <a:t>Case Study: Hydropower project – one of six</a:t>
            </a:r>
            <a:endParaRPr lang="is-IS" dirty="0"/>
          </a:p>
          <a:p>
            <a:pPr lvl="1"/>
            <a:r>
              <a:rPr lang="en-US" dirty="0"/>
              <a:t>Examine currently used risk analysis methodology</a:t>
            </a:r>
          </a:p>
          <a:p>
            <a:pPr lvl="1"/>
            <a:r>
              <a:rPr lang="en-US" dirty="0"/>
              <a:t>Apply STAMP/STPA to investigate whether it can be used as a basis for a generic risk analysis methodology</a:t>
            </a:r>
          </a:p>
          <a:p>
            <a:pPr lvl="1"/>
            <a:r>
              <a:rPr lang="en-US" dirty="0"/>
              <a:t>Evaluate and compare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/>
              <a:t>©S.H.Bjornsdottir Stiki/Reykjavik </a:t>
            </a:r>
            <a:r>
              <a:rPr lang="is-IS" dirty="0" err="1"/>
              <a:t>University</a:t>
            </a:r>
            <a:endParaRPr lang="is-I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97491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and Evaluation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30</a:t>
            </a:fld>
            <a:endParaRPr lang="is-IS"/>
          </a:p>
        </p:txBody>
      </p:sp>
      <p:pic>
        <p:nvPicPr>
          <p:cNvPr id="2050" name="Picture 2" descr="C:\Users\svana.STIKI-NYTT\Desktop\LV mgm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17" y="1344166"/>
            <a:ext cx="4860755" cy="47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0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and Evaluation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With STPA more detailed and precise risk mitigation strategies can be developed</a:t>
            </a:r>
          </a:p>
          <a:p>
            <a:r>
              <a:rPr lang="en-US" dirty="0"/>
              <a:t>The bottom-up risk approach in </a:t>
            </a:r>
            <a:r>
              <a:rPr lang="en-US" dirty="0" err="1"/>
              <a:t>Búðarháls</a:t>
            </a:r>
            <a:r>
              <a:rPr lang="en-US" dirty="0"/>
              <a:t> HEP proves to be practical in many ways – contractors are able to understand, share and participate</a:t>
            </a:r>
          </a:p>
          <a:p>
            <a:r>
              <a:rPr lang="en-US" dirty="0"/>
              <a:t>Two </a:t>
            </a:r>
            <a:r>
              <a:rPr lang="en-US" dirty="0" smtClean="0"/>
              <a:t>types </a:t>
            </a:r>
            <a:r>
              <a:rPr lang="en-US" dirty="0"/>
              <a:t>of project risk investigated</a:t>
            </a:r>
          </a:p>
          <a:p>
            <a:pPr lvl="1"/>
            <a:r>
              <a:rPr lang="en-US" dirty="0"/>
              <a:t>High level project risk</a:t>
            </a:r>
          </a:p>
          <a:p>
            <a:pPr lvl="1"/>
            <a:r>
              <a:rPr lang="en-US" dirty="0"/>
              <a:t>Risk in the risk management process itself</a:t>
            </a:r>
          </a:p>
          <a:p>
            <a:r>
              <a:rPr lang="en-US" dirty="0"/>
              <a:t>STPA can be used independently by an analyst with knowledge of techniques and project context</a:t>
            </a:r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31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091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and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Not all risks in a hydropower project can be identified with project based bottom-up risk analysis methodology</a:t>
            </a:r>
          </a:p>
          <a:p>
            <a:pPr lvl="0"/>
            <a:r>
              <a:rPr lang="en-US" dirty="0"/>
              <a:t>With STPA we get another perspective that helps us identify previously unidentified risks</a:t>
            </a:r>
          </a:p>
          <a:p>
            <a:pPr lvl="0"/>
            <a:r>
              <a:rPr lang="en-US" dirty="0"/>
              <a:t>Flaws in the control structure were identified with STPA – but not by current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32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797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and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Request for combined use of STPA and bottom-up risk analysis</a:t>
            </a:r>
          </a:p>
          <a:p>
            <a:pPr lvl="0"/>
            <a:r>
              <a:rPr lang="en-US" dirty="0"/>
              <a:t>ISO standards require well defined risk analysis methodology – but don’t tell how</a:t>
            </a:r>
          </a:p>
          <a:p>
            <a:pPr lvl="0"/>
            <a:r>
              <a:rPr lang="en-US" dirty="0" smtClean="0"/>
              <a:t>In long </a:t>
            </a:r>
            <a:r>
              <a:rPr lang="en-US" dirty="0"/>
              <a:t>term </a:t>
            </a:r>
            <a:r>
              <a:rPr lang="en-US" dirty="0" smtClean="0"/>
              <a:t>STAMP/STPA </a:t>
            </a:r>
            <a:r>
              <a:rPr lang="en-US" dirty="0"/>
              <a:t>will influence:</a:t>
            </a:r>
          </a:p>
          <a:p>
            <a:pPr lvl="1"/>
            <a:r>
              <a:rPr lang="en-US" dirty="0"/>
              <a:t>Development of ISO risk management standards</a:t>
            </a:r>
          </a:p>
          <a:p>
            <a:pPr lvl="1"/>
            <a:r>
              <a:rPr lang="en-US" dirty="0"/>
              <a:t>Project management standards, e.g. requirements and checklists</a:t>
            </a:r>
          </a:p>
          <a:p>
            <a:pPr lvl="1"/>
            <a:r>
              <a:rPr lang="en-US" dirty="0"/>
              <a:t>Contracts, compliance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33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75422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602216" cy="1362075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34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01923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 generic risk analysis methodology has yet been defined as such, but STAMP/STPA has been applied in many different disciplines</a:t>
            </a:r>
          </a:p>
          <a:p>
            <a:r>
              <a:rPr lang="en-US" dirty="0"/>
              <a:t>Risk terms </a:t>
            </a:r>
            <a:r>
              <a:rPr lang="en-US" dirty="0" smtClean="0"/>
              <a:t>not </a:t>
            </a:r>
            <a:r>
              <a:rPr lang="en-US" dirty="0"/>
              <a:t>yet properly defined as science requires – depends on industry sector and research field</a:t>
            </a:r>
          </a:p>
          <a:p>
            <a:r>
              <a:rPr lang="en-US" dirty="0"/>
              <a:t>Risk based thinking now required in ISO9001 quality management standard</a:t>
            </a:r>
          </a:p>
          <a:p>
            <a:r>
              <a:rPr lang="en-US" dirty="0"/>
              <a:t>Risk analysis methodologies need to be defined for scientific use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35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56048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commonalities of risk analysis requirements in different industries, e.g. when using ISO31000</a:t>
            </a:r>
          </a:p>
          <a:p>
            <a:r>
              <a:rPr lang="en-US" dirty="0"/>
              <a:t>The requirements for a generic risk analysis methodology must be investigated further</a:t>
            </a:r>
          </a:p>
          <a:p>
            <a:r>
              <a:rPr lang="en-US" dirty="0"/>
              <a:t>No limitation found to the applicability of STAMP/STPA other than it requires training, understanding – and preferably a software tool to support use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36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31665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/>
              <a:t>©S.H.Bjornsdottir Stiki/Reykjavik </a:t>
            </a:r>
            <a:r>
              <a:rPr lang="is-IS" dirty="0" err="1"/>
              <a:t>University</a:t>
            </a:r>
            <a:endParaRPr lang="is-I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37</a:t>
            </a:fld>
            <a:endParaRPr lang="is-I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91479"/>
            <a:ext cx="9384487" cy="701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990" y="6381328"/>
            <a:ext cx="2043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BúðarhálsHEP©Landsvirkjun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37688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3412976"/>
          </a:xfrm>
        </p:spPr>
        <p:txBody>
          <a:bodyPr/>
          <a:lstStyle/>
          <a:p>
            <a:pPr marL="0" indent="0" algn="ctr">
              <a:buNone/>
            </a:pPr>
            <a:r>
              <a:rPr lang="is-IS" dirty="0" smtClean="0"/>
              <a:t>Landsvirkjun</a:t>
            </a:r>
          </a:p>
          <a:p>
            <a:pPr marL="0" indent="0" algn="ctr">
              <a:buNone/>
            </a:pPr>
            <a:r>
              <a:rPr lang="is-IS" dirty="0" smtClean="0"/>
              <a:t>Páll Jensson</a:t>
            </a:r>
          </a:p>
          <a:p>
            <a:pPr marL="0" indent="0" algn="ctr">
              <a:buNone/>
            </a:pPr>
            <a:r>
              <a:rPr lang="is-IS" dirty="0" smtClean="0"/>
              <a:t>Robert Jan </a:t>
            </a:r>
            <a:r>
              <a:rPr lang="is-IS" dirty="0" err="1" smtClean="0"/>
              <a:t>de</a:t>
            </a:r>
            <a:r>
              <a:rPr lang="is-IS" dirty="0" smtClean="0"/>
              <a:t> </a:t>
            </a:r>
            <a:r>
              <a:rPr lang="is-IS" dirty="0" err="1" smtClean="0"/>
              <a:t>Boer</a:t>
            </a:r>
            <a:endParaRPr lang="is-IS" dirty="0" smtClean="0"/>
          </a:p>
          <a:p>
            <a:pPr marL="0" indent="0" algn="ctr">
              <a:buNone/>
            </a:pPr>
            <a:r>
              <a:rPr lang="is-IS" dirty="0" smtClean="0"/>
              <a:t>Katrín Dögg Sigurðardóttir</a:t>
            </a:r>
          </a:p>
          <a:p>
            <a:pPr marL="0" indent="0" algn="ctr">
              <a:buNone/>
            </a:pPr>
            <a:r>
              <a:rPr lang="is-IS" dirty="0" err="1" smtClean="0"/>
              <a:t>Lorene</a:t>
            </a:r>
            <a:r>
              <a:rPr lang="is-IS" dirty="0" smtClean="0"/>
              <a:t> </a:t>
            </a:r>
            <a:r>
              <a:rPr lang="is-IS" dirty="0" err="1" smtClean="0"/>
              <a:t>Pelegrín</a:t>
            </a:r>
            <a:endParaRPr lang="is-IS" dirty="0" smtClean="0"/>
          </a:p>
          <a:p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©S.H.Bjornsdottir Stiki/Reykjavik University</a:t>
            </a:r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38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6258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345638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smtClean="0">
                <a:latin typeface="+mj-lt"/>
              </a:rPr>
              <a:t>Questions </a:t>
            </a:r>
            <a:r>
              <a:rPr lang="en-US" sz="4800" dirty="0">
                <a:latin typeface="+mj-lt"/>
              </a:rPr>
              <a:t>and further information?</a:t>
            </a:r>
          </a:p>
          <a:p>
            <a:pPr marL="0" indent="0">
              <a:buNone/>
            </a:pPr>
            <a:endParaRPr lang="is-IS" dirty="0"/>
          </a:p>
          <a:p>
            <a:pPr marL="0" indent="0" algn="ctr">
              <a:buNone/>
            </a:pPr>
            <a:r>
              <a:rPr lang="is-IS" dirty="0"/>
              <a:t>Svana Helen Björnsdóttir</a:t>
            </a:r>
          </a:p>
          <a:p>
            <a:pPr marL="0" indent="0" algn="ctr">
              <a:buNone/>
            </a:pPr>
            <a:r>
              <a:rPr lang="is-IS" dirty="0" smtClean="0"/>
              <a:t>svana@stiki.</a:t>
            </a:r>
            <a:r>
              <a:rPr lang="is-IS" dirty="0" err="1" smtClean="0"/>
              <a:t>eu</a:t>
            </a:r>
            <a:endParaRPr lang="is-IS" dirty="0" smtClean="0"/>
          </a:p>
          <a:p>
            <a:pPr marL="0" indent="0" algn="ctr">
              <a:buNone/>
            </a:pPr>
            <a:endParaRPr lang="is-IS" dirty="0"/>
          </a:p>
          <a:p>
            <a:pPr marL="0" indent="0" algn="ctr">
              <a:buNone/>
            </a:pPr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39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794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 of Risk Analysis in</a:t>
            </a:r>
            <a:br>
              <a:rPr lang="en-US" dirty="0"/>
            </a:br>
            <a:r>
              <a:rPr lang="en-US" dirty="0" smtClean="0"/>
              <a:t>ISO 31000 </a:t>
            </a:r>
            <a:r>
              <a:rPr lang="en-US" dirty="0"/>
              <a:t>Risk Management Standard</a:t>
            </a:r>
            <a:endParaRPr lang="is-I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4</a:t>
            </a:fld>
            <a:endParaRPr lang="is-IS"/>
          </a:p>
        </p:txBody>
      </p:sp>
      <p:pic>
        <p:nvPicPr>
          <p:cNvPr id="1026" name="Picture 2" descr="C:\Users\svana.STIKI-NYTT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91" y="1600200"/>
            <a:ext cx="59448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s-IS" dirty="0"/>
              <a:t>©S.H.Bjornsdottir Stiki/Reykjavik </a:t>
            </a:r>
            <a:r>
              <a:rPr lang="is-IS" dirty="0" err="1"/>
              <a:t>University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3945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What </a:t>
            </a:r>
            <a:r>
              <a:rPr lang="en-US" sz="4400" dirty="0"/>
              <a:t>is a generic risk analysis methodology that can be applied in different disciplines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9279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</a:t>
            </a:r>
            <a:r>
              <a:rPr lang="en-US" dirty="0" smtClean="0"/>
              <a:t>Sub-Questions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is a risk analysis methodology?</a:t>
            </a:r>
          </a:p>
          <a:p>
            <a:r>
              <a:rPr lang="en-US" dirty="0"/>
              <a:t>What are the commonalities of risk analysis methodologies in different disciplines?</a:t>
            </a:r>
          </a:p>
          <a:p>
            <a:r>
              <a:rPr lang="en-US" dirty="0"/>
              <a:t>What are the requirements for a generic risk analysis methodology?</a:t>
            </a:r>
          </a:p>
          <a:p>
            <a:r>
              <a:rPr lang="en-US" dirty="0"/>
              <a:t>Can STAMP/STPA fulfill these requirements?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058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602216" cy="1362075"/>
          </a:xfrm>
        </p:spPr>
        <p:txBody>
          <a:bodyPr/>
          <a:lstStyle/>
          <a:p>
            <a:r>
              <a:rPr lang="en-US" dirty="0"/>
              <a:t>Iceland National </a:t>
            </a:r>
            <a:r>
              <a:rPr lang="en-US" dirty="0" smtClean="0"/>
              <a:t>power </a:t>
            </a:r>
            <a:r>
              <a:rPr lang="en-US" dirty="0"/>
              <a:t>company </a:t>
            </a:r>
            <a:r>
              <a:rPr lang="en-US" dirty="0" err="1" smtClean="0"/>
              <a:t>landsvirkjun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/>
              <a:t>©S.H.Bjornsdottir Stiki/Reykjavik </a:t>
            </a:r>
            <a:r>
              <a:rPr lang="is-IS" dirty="0" err="1"/>
              <a:t>University</a:t>
            </a:r>
            <a:endParaRPr lang="is-I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0681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Power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Owned by the state</a:t>
            </a:r>
          </a:p>
          <a:p>
            <a:r>
              <a:rPr lang="en-US" dirty="0"/>
              <a:t>Operates 15 power stations in Iceland</a:t>
            </a:r>
          </a:p>
          <a:p>
            <a:r>
              <a:rPr lang="en-US" dirty="0"/>
              <a:t>Emphasis on operations in harmony with environment and society</a:t>
            </a:r>
          </a:p>
          <a:p>
            <a:r>
              <a:rPr lang="en-US" dirty="0"/>
              <a:t>One of the largest producers of renewable energy in Europe</a:t>
            </a:r>
          </a:p>
          <a:p>
            <a:r>
              <a:rPr lang="en-US" dirty="0"/>
              <a:t>Case Study: Latest Hydro Electro Project (HEP) </a:t>
            </a:r>
            <a:r>
              <a:rPr lang="en-US" dirty="0" err="1"/>
              <a:t>Búðarháls</a:t>
            </a:r>
            <a:r>
              <a:rPr lang="en-US" dirty="0"/>
              <a:t>, built in </a:t>
            </a:r>
            <a:r>
              <a:rPr lang="en-US" dirty="0" smtClean="0"/>
              <a:t>2010-2014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4053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Búðarháls</a:t>
            </a:r>
            <a:r>
              <a:rPr lang="en-US" dirty="0"/>
              <a:t> HEP 2010-2014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6381328"/>
            <a:ext cx="2001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BúðarhálsHEP©Landsvirkjun</a:t>
            </a:r>
            <a:endParaRPr lang="is-I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©S.H.Bjornsdottir Stiki/Reykjavik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72D4-1A44-4F2B-9F18-C6D1681FE600}" type="slidenum">
              <a:rPr lang="is-IS" smtClean="0"/>
              <a:t>9</a:t>
            </a:fld>
            <a:endParaRPr lang="is-I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19" y="1196753"/>
            <a:ext cx="7618714" cy="517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484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1813</Words>
  <Application>Microsoft Office PowerPoint</Application>
  <PresentationFormat>Bildschirmpräsentation (4:3)</PresentationFormat>
  <Paragraphs>307</Paragraphs>
  <Slides>39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0" baseType="lpstr">
      <vt:lpstr>Office Theme</vt:lpstr>
      <vt:lpstr>Risk Analysis in Design and Construction of a Hydropower Station</vt:lpstr>
      <vt:lpstr>introduction</vt:lpstr>
      <vt:lpstr>Aim of Research </vt:lpstr>
      <vt:lpstr>Definition of Risk Analysis in ISO 31000 Risk Management Standard</vt:lpstr>
      <vt:lpstr>Main Research Question</vt:lpstr>
      <vt:lpstr>Research Sub-Questions</vt:lpstr>
      <vt:lpstr>Iceland National power company landsvirkjun</vt:lpstr>
      <vt:lpstr>National Power Company</vt:lpstr>
      <vt:lpstr>Búðarháls HEP 2010-2014</vt:lpstr>
      <vt:lpstr>Búðarháls HEP 2010-2014</vt:lpstr>
      <vt:lpstr>Current Risk Analysis</vt:lpstr>
      <vt:lpstr>Research Method</vt:lpstr>
      <vt:lpstr>Research Method</vt:lpstr>
      <vt:lpstr>Application of STAMP/STPA</vt:lpstr>
      <vt:lpstr>Why STAMP/STPA?</vt:lpstr>
      <vt:lpstr>Project Goals in the HEP</vt:lpstr>
      <vt:lpstr>Accidents/Unacceptable Losses</vt:lpstr>
      <vt:lpstr>HCS for Landsvirkjun</vt:lpstr>
      <vt:lpstr>HCS for Landsvirkjun </vt:lpstr>
      <vt:lpstr>Main Hazards and Threats</vt:lpstr>
      <vt:lpstr>System-Level Safety Constraints</vt:lpstr>
      <vt:lpstr>Control Actions</vt:lpstr>
      <vt:lpstr>Example 1 of UCA</vt:lpstr>
      <vt:lpstr>Example 2 of UCA</vt:lpstr>
      <vt:lpstr>Identifying Causal Scenarios in Ex.1</vt:lpstr>
      <vt:lpstr>Examples of Potential Causes of UCA</vt:lpstr>
      <vt:lpstr>Findings and Evaluation</vt:lpstr>
      <vt:lpstr>Findings and Evaluation</vt:lpstr>
      <vt:lpstr>Findings and Evaluation</vt:lpstr>
      <vt:lpstr>Findings and Evaluation</vt:lpstr>
      <vt:lpstr>Findings and Evaluation</vt:lpstr>
      <vt:lpstr>Findings and Evaluation</vt:lpstr>
      <vt:lpstr>Findings and Evaluation</vt:lpstr>
      <vt:lpstr>Conclusions</vt:lpstr>
      <vt:lpstr>Conclusions</vt:lpstr>
      <vt:lpstr>Conclusions</vt:lpstr>
      <vt:lpstr>PowerPoint-Präsentation</vt:lpstr>
      <vt:lpstr>Thanks to ...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2015-01-10 Research Proposal Presentation</dc:title>
  <dc:creator>Svana Helen Björnsdóttir</dc:creator>
  <cp:lastModifiedBy>Sven Stefan Krauss</cp:lastModifiedBy>
  <cp:revision>244</cp:revision>
  <cp:lastPrinted>2015-04-01T11:23:26Z</cp:lastPrinted>
  <dcterms:created xsi:type="dcterms:W3CDTF">2015-01-17T15:23:28Z</dcterms:created>
  <dcterms:modified xsi:type="dcterms:W3CDTF">2016-10-04T07:21:38Z</dcterms:modified>
</cp:coreProperties>
</file>