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00" r:id="rId3"/>
    <p:sldId id="302" r:id="rId4"/>
    <p:sldId id="324" r:id="rId5"/>
    <p:sldId id="325" r:id="rId6"/>
    <p:sldId id="326" r:id="rId7"/>
    <p:sldId id="327" r:id="rId8"/>
    <p:sldId id="328" r:id="rId9"/>
    <p:sldId id="317" r:id="rId10"/>
    <p:sldId id="319" r:id="rId11"/>
    <p:sldId id="318" r:id="rId12"/>
    <p:sldId id="320" r:id="rId13"/>
    <p:sldId id="321" r:id="rId14"/>
    <p:sldId id="322" r:id="rId15"/>
    <p:sldId id="316" r:id="rId16"/>
    <p:sldId id="329" r:id="rId17"/>
    <p:sldId id="330" r:id="rId18"/>
    <p:sldId id="331" r:id="rId19"/>
    <p:sldId id="332" r:id="rId20"/>
    <p:sldId id="333" r:id="rId21"/>
    <p:sldId id="31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B3DC"/>
    <a:srgbClr val="EF8511"/>
    <a:srgbClr val="B827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07" autoAdjust="0"/>
    <p:restoredTop sz="94718" autoAdjust="0"/>
  </p:normalViewPr>
  <p:slideViewPr>
    <p:cSldViewPr snapToGrid="0">
      <p:cViewPr varScale="1">
        <p:scale>
          <a:sx n="66" d="100"/>
          <a:sy n="66" d="100"/>
        </p:scale>
        <p:origin x="-70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9E99A-4911-41B6-A8F7-A45660C56F57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A431C-0418-4F66-ABB7-846D6E2E396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6852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A431C-0418-4F66-ABB7-846D6E2E3969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A431C-0418-4F66-ABB7-846D6E2E3969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338F-0361-4095-A2A5-3A4BF2535BBB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68FE-8820-4104-A2C3-0C08A5A6AF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1238583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338F-0361-4095-A2A5-3A4BF2535BBB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68FE-8820-4104-A2C3-0C08A5A6AF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0406325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338F-0361-4095-A2A5-3A4BF2535BBB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68FE-8820-4104-A2C3-0C08A5A6AF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6622253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338F-0361-4095-A2A5-3A4BF2535BBB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68FE-8820-4104-A2C3-0C08A5A6AF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312398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338F-0361-4095-A2A5-3A4BF2535BBB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68FE-8820-4104-A2C3-0C08A5A6AF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9769674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338F-0361-4095-A2A5-3A4BF2535BBB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68FE-8820-4104-A2C3-0C08A5A6AF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1382485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338F-0361-4095-A2A5-3A4BF2535BBB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68FE-8820-4104-A2C3-0C08A5A6AF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6777184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338F-0361-4095-A2A5-3A4BF2535BBB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68FE-8820-4104-A2C3-0C08A5A6AF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9204985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338F-0361-4095-A2A5-3A4BF2535BBB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68FE-8820-4104-A2C3-0C08A5A6AF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4808015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338F-0361-4095-A2A5-3A4BF2535BBB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68FE-8820-4104-A2C3-0C08A5A6AF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36521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338F-0361-4095-A2A5-3A4BF2535BBB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168FE-8820-4104-A2C3-0C08A5A6AF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5779639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7338F-0361-4095-A2A5-3A4BF2535BBB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168FE-8820-4104-A2C3-0C08A5A6AF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72171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mikelachatzimichailidou@gmail.com" TargetMode="External"/><Relationship Id="rId7" Type="http://schemas.openxmlformats.org/officeDocument/2006/relationships/image" Target="../media/image4.png"/><Relationship Id="rId2" Type="http://schemas.openxmlformats.org/officeDocument/2006/relationships/hyperlink" Target="mailto:mmc60@cam.ac.uk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92818"/>
            <a:ext cx="12191999" cy="1440537"/>
          </a:xfrm>
        </p:spPr>
        <p:txBody>
          <a:bodyPr>
            <a:noAutofit/>
          </a:bodyPr>
          <a:lstStyle/>
          <a:p>
            <a:r>
              <a:rPr lang="en-US" sz="4700" dirty="0" smtClean="0"/>
              <a:t>Application of STPA on Small Drone Operations:</a:t>
            </a:r>
            <a:br>
              <a:rPr lang="en-US" sz="4700" dirty="0" smtClean="0"/>
            </a:br>
            <a:r>
              <a:rPr lang="en-US" sz="4700" dirty="0" smtClean="0"/>
              <a:t>A Benchmarking Approach</a:t>
            </a:r>
            <a:endParaRPr lang="en-GB" sz="47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916" y="3669954"/>
            <a:ext cx="10643286" cy="2652583"/>
          </a:xfrm>
        </p:spPr>
        <p:txBody>
          <a:bodyPr>
            <a:noAutofit/>
          </a:bodyPr>
          <a:lstStyle/>
          <a:p>
            <a:pPr algn="l"/>
            <a:r>
              <a:rPr lang="en-GB" dirty="0" smtClean="0"/>
              <a:t>Dr Maria </a:t>
            </a:r>
            <a:r>
              <a:rPr lang="en-GB" dirty="0"/>
              <a:t>Mikela </a:t>
            </a:r>
            <a:r>
              <a:rPr lang="en-GB" dirty="0" err="1" smtClean="0"/>
              <a:t>CHATZIMICHAILIDOU</a:t>
            </a:r>
            <a:r>
              <a:rPr lang="en-GB" baseline="30000" dirty="0" err="1" smtClean="0"/>
              <a:t>a</a:t>
            </a:r>
            <a:r>
              <a:rPr lang="en-GB" dirty="0" smtClean="0"/>
              <a:t>,</a:t>
            </a:r>
          </a:p>
          <a:p>
            <a:pPr algn="l"/>
            <a:r>
              <a:rPr lang="en-GB" dirty="0" smtClean="0"/>
              <a:t>Dr </a:t>
            </a:r>
            <a:r>
              <a:rPr lang="en-GB" dirty="0" err="1" smtClean="0"/>
              <a:t>Nektarios</a:t>
            </a:r>
            <a:r>
              <a:rPr lang="en-GB" dirty="0" smtClean="0"/>
              <a:t> </a:t>
            </a:r>
            <a:r>
              <a:rPr lang="en-GB" dirty="0" err="1" smtClean="0"/>
              <a:t>KARANIKAS</a:t>
            </a:r>
            <a:r>
              <a:rPr lang="en-GB" baseline="30000" dirty="0" err="1" smtClean="0"/>
              <a:t>b</a:t>
            </a:r>
            <a:r>
              <a:rPr lang="en-GB" dirty="0" smtClean="0"/>
              <a:t>, </a:t>
            </a:r>
            <a:r>
              <a:rPr lang="en-GB" dirty="0" err="1" smtClean="0"/>
              <a:t>Anastasios</a:t>
            </a:r>
            <a:r>
              <a:rPr lang="en-GB" dirty="0" smtClean="0"/>
              <a:t> </a:t>
            </a:r>
            <a:r>
              <a:rPr lang="en-GB" dirty="0" err="1" smtClean="0"/>
              <a:t>PLIOUTSIAS</a:t>
            </a:r>
            <a:r>
              <a:rPr lang="en-GB" baseline="30000" dirty="0" err="1" smtClean="0"/>
              <a:t>c</a:t>
            </a:r>
            <a:endParaRPr lang="en-GB" dirty="0"/>
          </a:p>
          <a:p>
            <a:pPr algn="l"/>
            <a:r>
              <a:rPr lang="en-GB" sz="1800" baseline="30000" dirty="0" err="1" smtClean="0"/>
              <a:t>a</a:t>
            </a:r>
            <a:r>
              <a:rPr lang="en-GB" sz="1800" dirty="0" err="1" smtClean="0"/>
              <a:t>University</a:t>
            </a:r>
            <a:r>
              <a:rPr lang="en-GB" sz="1800" dirty="0" smtClean="0"/>
              <a:t> </a:t>
            </a:r>
            <a:r>
              <a:rPr lang="en-GB" sz="1800" dirty="0"/>
              <a:t>of </a:t>
            </a:r>
            <a:r>
              <a:rPr lang="en-GB" sz="1800" dirty="0" smtClean="0"/>
              <a:t>Cambridge | Imperial College London, United Kingdom </a:t>
            </a:r>
            <a:endParaRPr lang="en-GB" sz="1800" dirty="0"/>
          </a:p>
          <a:p>
            <a:pPr algn="l"/>
            <a:r>
              <a:rPr lang="en-GB" sz="1800" baseline="30000" dirty="0" err="1" smtClean="0"/>
              <a:t>b</a:t>
            </a:r>
            <a:r>
              <a:rPr lang="en-GB" sz="1800" dirty="0" err="1" smtClean="0"/>
              <a:t>Amsterdam</a:t>
            </a:r>
            <a:r>
              <a:rPr lang="en-GB" sz="1800" dirty="0" smtClean="0"/>
              <a:t> University of Applied Sciences</a:t>
            </a:r>
            <a:r>
              <a:rPr lang="en-US" sz="1800" dirty="0" smtClean="0"/>
              <a:t>, The Netherlands</a:t>
            </a:r>
          </a:p>
          <a:p>
            <a:pPr algn="l"/>
            <a:r>
              <a:rPr lang="en-GB" sz="1800" baseline="30000" dirty="0" err="1" smtClean="0"/>
              <a:t>c</a:t>
            </a:r>
            <a:r>
              <a:rPr lang="en-GB" sz="1800" dirty="0" err="1" smtClean="0"/>
              <a:t>National</a:t>
            </a:r>
            <a:r>
              <a:rPr lang="en-GB" sz="1800" dirty="0" smtClean="0"/>
              <a:t> Technical University of Athens, Greece</a:t>
            </a:r>
            <a:endParaRPr lang="en-US" sz="1800" dirty="0" smtClean="0"/>
          </a:p>
          <a:p>
            <a:pPr algn="l"/>
            <a:endParaRPr lang="en-US" sz="22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1027" y="6084798"/>
            <a:ext cx="1579827" cy="365760"/>
          </a:xfrm>
          <a:prstGeom prst="rect">
            <a:avLst/>
          </a:prstGeom>
        </p:spPr>
      </p:pic>
      <p:pic>
        <p:nvPicPr>
          <p:cNvPr id="8" name="Picture 7" descr="Logo_for_Imperial_College_London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1901" y="6212836"/>
            <a:ext cx="1736548" cy="45720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1102659" y="3228985"/>
            <a:ext cx="9870141" cy="0"/>
          </a:xfrm>
          <a:prstGeom prst="line">
            <a:avLst/>
          </a:prstGeom>
          <a:ln w="25400">
            <a:solidFill>
              <a:srgbClr val="0070C0"/>
            </a:solidFill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ntua_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10004" y="5741893"/>
            <a:ext cx="2144187" cy="1005840"/>
          </a:xfrm>
          <a:prstGeom prst="rect">
            <a:avLst/>
          </a:prstGeom>
        </p:spPr>
      </p:pic>
      <p:pic>
        <p:nvPicPr>
          <p:cNvPr id="13" name="Picture 12" descr="AAEAAQAAAAAAAAecAAAAJDRjMzY1YjFkLTMzNGYtNGY2OC05Nzg4LTE3NmExYWEyNTU4OQ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475259" y="5247440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554854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2056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dirty="0" smtClean="0"/>
              <a:t>Preliminary STPA Steps</a:t>
            </a:r>
            <a:endParaRPr lang="en-US" sz="40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7132884" y="6535342"/>
            <a:ext cx="5059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70C0"/>
                </a:solidFill>
              </a:rPr>
              <a:t>Mikela CHATZIMICHAILIDOU 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ESW |September 2016  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Picture 5" descr="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639" y="1519517"/>
            <a:ext cx="10888303" cy="264907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658467" y="205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Results</a:t>
            </a:r>
          </a:p>
          <a:p>
            <a:pPr lvl="0" algn="r">
              <a:lnSpc>
                <a:spcPct val="90000"/>
              </a:lnSpc>
              <a:spcBef>
                <a:spcPct val="0"/>
              </a:spcBef>
              <a:defRPr/>
            </a:pPr>
            <a:r>
              <a:rPr lang="en-GB" sz="4000" dirty="0" smtClean="0">
                <a:solidFill>
                  <a:srgbClr val="0070C0"/>
                </a:solidFill>
              </a:rPr>
              <a:t>(</a:t>
            </a:r>
            <a:r>
              <a:rPr lang="en-GB" sz="40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cont.)</a:t>
            </a: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7095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16660" y="107576"/>
            <a:ext cx="6603561" cy="667512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 rot="16200000">
            <a:off x="-2564511" y="2725879"/>
            <a:ext cx="6535274" cy="1325563"/>
          </a:xfrm>
        </p:spPr>
        <p:txBody>
          <a:bodyPr/>
          <a:lstStyle/>
          <a:p>
            <a:pPr algn="ctr"/>
            <a:r>
              <a:rPr lang="en-GB" dirty="0" smtClean="0"/>
              <a:t>Safety Control Structure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132884" y="6535342"/>
            <a:ext cx="5059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70C0"/>
                </a:solidFill>
              </a:rPr>
              <a:t>Mikela CHATZIMICHAILIDOU 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ESW |September 2016  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98603" y="228600"/>
            <a:ext cx="3658926" cy="303158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417859" y="941294"/>
            <a:ext cx="2151529" cy="22860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39330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 rot="16200000">
            <a:off x="-2564511" y="2725879"/>
            <a:ext cx="6535274" cy="1325563"/>
          </a:xfrm>
        </p:spPr>
        <p:txBody>
          <a:bodyPr/>
          <a:lstStyle/>
          <a:p>
            <a:pPr algn="ctr"/>
            <a:r>
              <a:rPr lang="en-GB" dirty="0" smtClean="0"/>
              <a:t>Screenshot of binary data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132884" y="6535342"/>
            <a:ext cx="5059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70C0"/>
                </a:solidFill>
              </a:rPr>
              <a:t>Mikela CHATZIMICHAILIDOU 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ESW |September 2016  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9254" y="202666"/>
            <a:ext cx="8326710" cy="555018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97449" y="6035552"/>
            <a:ext cx="3458058" cy="6573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10291644" y="2578505"/>
            <a:ext cx="38290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endParaRPr lang="en-GB" sz="3600" dirty="0" smtClean="0">
              <a:solidFill>
                <a:srgbClr val="FF0000"/>
              </a:solidFill>
              <a:ea typeface="SimSun" panose="02010600030101010101" pitchFamily="2" charset="-122"/>
            </a:endParaRPr>
          </a:p>
          <a:p>
            <a:pPr marL="285750" indent="-285750"/>
            <a:r>
              <a:rPr lang="en-GB" sz="3600" dirty="0" smtClean="0">
                <a:solidFill>
                  <a:srgbClr val="FF0000"/>
                </a:solidFill>
                <a:ea typeface="SimSun" panose="02010600030101010101" pitchFamily="2" charset="-122"/>
              </a:rPr>
              <a:t>66 SRs</a:t>
            </a:r>
          </a:p>
        </p:txBody>
      </p:sp>
    </p:spTree>
    <p:extLst>
      <p:ext uri="{BB962C8B-B14F-4D97-AF65-F5344CB8AC3E}">
        <p14:creationId xmlns:p14="http://schemas.microsoft.com/office/powerpoint/2010/main" xmlns="" val="23339330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132884" y="6535342"/>
            <a:ext cx="5059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70C0"/>
                </a:solidFill>
              </a:rPr>
              <a:t>Mikela CHATZIMICHAILIDOU 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ESW |September 2016  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Picture 5" descr="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22" y="282388"/>
            <a:ext cx="8557708" cy="3469341"/>
          </a:xfrm>
          <a:prstGeom prst="rect">
            <a:avLst/>
          </a:prstGeom>
        </p:spPr>
      </p:pic>
      <p:pic>
        <p:nvPicPr>
          <p:cNvPr id="7" name="Picture 6" descr="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900" y="4009914"/>
            <a:ext cx="8089669" cy="211478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838200" y="205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latin typeface="+mj-lt"/>
                <a:ea typeface="+mj-ea"/>
                <a:cs typeface="+mj-cs"/>
              </a:rPr>
              <a:t>RT[Case A]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Oval 1"/>
          <p:cNvSpPr/>
          <p:nvPr/>
        </p:nvSpPr>
        <p:spPr>
          <a:xfrm>
            <a:off x="10201074" y="1088386"/>
            <a:ext cx="930729" cy="61232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Ideal</a:t>
            </a:r>
          </a:p>
          <a:p>
            <a:pPr algn="ctr"/>
            <a:r>
              <a:rPr lang="en-GB" sz="1600" dirty="0" smtClean="0"/>
              <a:t>STPA</a:t>
            </a:r>
            <a:endParaRPr lang="en-GB" sz="1600" dirty="0"/>
          </a:p>
        </p:txBody>
      </p:sp>
      <p:sp>
        <p:nvSpPr>
          <p:cNvPr id="3" name="Oval 2"/>
          <p:cNvSpPr/>
          <p:nvPr/>
        </p:nvSpPr>
        <p:spPr>
          <a:xfrm>
            <a:off x="9143999" y="1836962"/>
            <a:ext cx="808265" cy="800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 smtClean="0"/>
              <a:t>M[1]</a:t>
            </a:r>
            <a:endParaRPr lang="en-GB" sz="1500" dirty="0"/>
          </a:p>
        </p:txBody>
      </p:sp>
      <p:sp>
        <p:nvSpPr>
          <p:cNvPr id="10" name="Oval 9"/>
          <p:cNvSpPr/>
          <p:nvPr/>
        </p:nvSpPr>
        <p:spPr>
          <a:xfrm>
            <a:off x="9796942" y="2778943"/>
            <a:ext cx="808265" cy="800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 smtClean="0"/>
              <a:t>M[2]</a:t>
            </a:r>
            <a:endParaRPr lang="en-GB" sz="1500" dirty="0"/>
          </a:p>
        </p:txBody>
      </p:sp>
      <p:sp>
        <p:nvSpPr>
          <p:cNvPr id="11" name="Oval 10"/>
          <p:cNvSpPr/>
          <p:nvPr/>
        </p:nvSpPr>
        <p:spPr>
          <a:xfrm>
            <a:off x="10790011" y="2786353"/>
            <a:ext cx="808265" cy="800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 smtClean="0"/>
              <a:t>M[3]</a:t>
            </a:r>
            <a:endParaRPr lang="en-GB" sz="1500" dirty="0"/>
          </a:p>
        </p:txBody>
      </p:sp>
      <p:sp>
        <p:nvSpPr>
          <p:cNvPr id="12" name="Oval 11"/>
          <p:cNvSpPr/>
          <p:nvPr/>
        </p:nvSpPr>
        <p:spPr>
          <a:xfrm>
            <a:off x="11274072" y="1836962"/>
            <a:ext cx="808265" cy="800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 smtClean="0"/>
              <a:t>M[4]</a:t>
            </a:r>
            <a:endParaRPr lang="en-GB" sz="1500" dirty="0"/>
          </a:p>
        </p:txBody>
      </p:sp>
      <p:cxnSp>
        <p:nvCxnSpPr>
          <p:cNvPr id="5" name="Straight Arrow Connector 4"/>
          <p:cNvCxnSpPr>
            <a:stCxn id="3" idx="0"/>
            <a:endCxn id="2" idx="2"/>
          </p:cNvCxnSpPr>
          <p:nvPr/>
        </p:nvCxnSpPr>
        <p:spPr>
          <a:xfrm flipV="1">
            <a:off x="9548132" y="1394547"/>
            <a:ext cx="652942" cy="442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0" idx="0"/>
            <a:endCxn id="2" idx="3"/>
          </p:cNvCxnSpPr>
          <p:nvPr/>
        </p:nvCxnSpPr>
        <p:spPr>
          <a:xfrm flipV="1">
            <a:off x="10201075" y="1611036"/>
            <a:ext cx="136301" cy="1167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0"/>
            <a:endCxn id="2" idx="5"/>
          </p:cNvCxnSpPr>
          <p:nvPr/>
        </p:nvCxnSpPr>
        <p:spPr>
          <a:xfrm flipH="1" flipV="1">
            <a:off x="10995501" y="1611036"/>
            <a:ext cx="198643" cy="11753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2" idx="0"/>
            <a:endCxn id="2" idx="6"/>
          </p:cNvCxnSpPr>
          <p:nvPr/>
        </p:nvCxnSpPr>
        <p:spPr>
          <a:xfrm flipH="1" flipV="1">
            <a:off x="11131803" y="1394547"/>
            <a:ext cx="546402" cy="442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29900" y="4482193"/>
            <a:ext cx="6973079" cy="293915"/>
          </a:xfrm>
          <a:prstGeom prst="rect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1741079" y="965180"/>
            <a:ext cx="6199763" cy="293915"/>
          </a:xfrm>
          <a:prstGeom prst="rect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2236542" y="4834474"/>
            <a:ext cx="1045501" cy="717240"/>
          </a:xfrm>
          <a:prstGeom prst="rect">
            <a:avLst/>
          </a:prstGeom>
          <a:solidFill>
            <a:srgbClr val="FFC000">
              <a:alpha val="44000"/>
            </a:srgbClr>
          </a:solidFill>
          <a:ln>
            <a:solidFill>
              <a:srgbClr val="EF85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6441150" y="4842787"/>
            <a:ext cx="1045501" cy="717240"/>
          </a:xfrm>
          <a:prstGeom prst="rect">
            <a:avLst/>
          </a:prstGeom>
          <a:solidFill>
            <a:srgbClr val="FFC000">
              <a:alpha val="44000"/>
            </a:srgbClr>
          </a:solidFill>
          <a:ln>
            <a:solidFill>
              <a:srgbClr val="EF85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6539123" y="5245736"/>
            <a:ext cx="776079" cy="717240"/>
          </a:xfrm>
          <a:prstGeom prst="rect">
            <a:avLst/>
          </a:prstGeom>
          <a:solidFill>
            <a:srgbClr val="FBB3DC">
              <a:alpha val="4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2376690" y="5255255"/>
            <a:ext cx="776079" cy="717240"/>
          </a:xfrm>
          <a:prstGeom prst="rect">
            <a:avLst/>
          </a:prstGeom>
          <a:solidFill>
            <a:srgbClr val="FBB3DC">
              <a:alpha val="4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4457903" y="4378956"/>
            <a:ext cx="776079" cy="493082"/>
          </a:xfrm>
          <a:prstGeom prst="rect">
            <a:avLst/>
          </a:prstGeom>
          <a:solidFill>
            <a:srgbClr val="FBB3DC">
              <a:alpha val="4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467423" y="5560092"/>
            <a:ext cx="776079" cy="493082"/>
          </a:xfrm>
          <a:prstGeom prst="rect">
            <a:avLst/>
          </a:prstGeom>
          <a:solidFill>
            <a:srgbClr val="FBB3DC">
              <a:alpha val="4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339330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  <p:bldP spid="22" grpId="0" animBg="1"/>
      <p:bldP spid="28" grpId="0" animBg="1"/>
      <p:bldP spid="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132884" y="6535342"/>
            <a:ext cx="5059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70C0"/>
                </a:solidFill>
              </a:rPr>
              <a:t>Mikela CHATZIMICHAILIDOU 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ESW |September 2016  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" name="Picture 8" descr="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6099" y="286245"/>
            <a:ext cx="5489411" cy="2560320"/>
          </a:xfrm>
          <a:prstGeom prst="rect">
            <a:avLst/>
          </a:prstGeom>
        </p:spPr>
      </p:pic>
      <p:pic>
        <p:nvPicPr>
          <p:cNvPr id="10" name="Picture 9" descr="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8203" y="3245290"/>
            <a:ext cx="5669668" cy="2568403"/>
          </a:xfrm>
          <a:prstGeom prst="rect">
            <a:avLst/>
          </a:prstGeom>
        </p:spPr>
      </p:pic>
      <p:pic>
        <p:nvPicPr>
          <p:cNvPr id="11" name="Picture 10" descr="7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8535" y="3884945"/>
            <a:ext cx="5682290" cy="265609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838200" y="205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 smtClean="0">
                <a:latin typeface="+mj-lt"/>
                <a:ea typeface="+mj-ea"/>
                <a:cs typeface="+mj-cs"/>
              </a:rPr>
              <a:t>RT[Case B]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8634613" y="1116958"/>
            <a:ext cx="808265" cy="176081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 smtClean="0"/>
              <a:t>M[1]</a:t>
            </a:r>
          </a:p>
          <a:p>
            <a:pPr algn="ctr"/>
            <a:r>
              <a:rPr lang="en-GB" sz="1500" dirty="0" smtClean="0"/>
              <a:t>M[2]</a:t>
            </a:r>
            <a:endParaRPr lang="en-GB" sz="1500" dirty="0"/>
          </a:p>
          <a:p>
            <a:pPr algn="ctr"/>
            <a:r>
              <a:rPr lang="en-GB" sz="1500" dirty="0" smtClean="0"/>
              <a:t>M[3]</a:t>
            </a:r>
            <a:endParaRPr lang="en-GB" sz="1500" dirty="0"/>
          </a:p>
          <a:p>
            <a:pPr algn="ctr"/>
            <a:r>
              <a:rPr lang="en-GB" sz="1500" dirty="0" smtClean="0"/>
              <a:t>M[4]</a:t>
            </a:r>
            <a:endParaRPr lang="en-GB" sz="1500" dirty="0"/>
          </a:p>
        </p:txBody>
      </p:sp>
      <p:sp>
        <p:nvSpPr>
          <p:cNvPr id="29" name="Oval 28"/>
          <p:cNvSpPr/>
          <p:nvPr/>
        </p:nvSpPr>
        <p:spPr>
          <a:xfrm>
            <a:off x="10087629" y="1116957"/>
            <a:ext cx="808265" cy="176081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 smtClean="0"/>
              <a:t>M[1]</a:t>
            </a:r>
          </a:p>
          <a:p>
            <a:pPr algn="ctr"/>
            <a:r>
              <a:rPr lang="en-GB" sz="1500" dirty="0" smtClean="0"/>
              <a:t>M[2]</a:t>
            </a:r>
            <a:endParaRPr lang="en-GB" sz="1500" dirty="0"/>
          </a:p>
          <a:p>
            <a:pPr algn="ctr"/>
            <a:r>
              <a:rPr lang="en-GB" sz="1500" dirty="0" smtClean="0"/>
              <a:t>M[3]</a:t>
            </a:r>
            <a:endParaRPr lang="en-GB" sz="1500" dirty="0"/>
          </a:p>
          <a:p>
            <a:pPr algn="ctr"/>
            <a:r>
              <a:rPr lang="en-GB" sz="1500" dirty="0" smtClean="0"/>
              <a:t>M[4]</a:t>
            </a:r>
            <a:endParaRPr lang="en-GB" sz="15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9262320" y="1664523"/>
            <a:ext cx="1000186" cy="183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9265552" y="1664523"/>
            <a:ext cx="996954" cy="441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9265552" y="1664523"/>
            <a:ext cx="996954" cy="689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9250478" y="1885454"/>
            <a:ext cx="1012028" cy="243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9259479" y="1885454"/>
            <a:ext cx="1003027" cy="501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9262320" y="2094294"/>
            <a:ext cx="1000186" cy="313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3299680" y="3884945"/>
            <a:ext cx="1686206" cy="446423"/>
          </a:xfrm>
          <a:prstGeom prst="rect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3177736" y="4814692"/>
            <a:ext cx="1808150" cy="352547"/>
          </a:xfrm>
          <a:prstGeom prst="rect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195336" y="3141879"/>
            <a:ext cx="60625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 smtClean="0">
                <a:solidFill>
                  <a:srgbClr val="FF0000"/>
                </a:solidFill>
                <a:ea typeface="SimSun" panose="02010600030101010101" pitchFamily="2" charset="-122"/>
              </a:rPr>
              <a:t>[M2] &amp; [M3] safety </a:t>
            </a:r>
            <a:r>
              <a:rPr lang="en-GB" sz="2200" b="1" dirty="0">
                <a:solidFill>
                  <a:srgbClr val="FF0000"/>
                </a:solidFill>
                <a:ea typeface="SimSun" panose="02010600030101010101" pitchFamily="2" charset="-122"/>
              </a:rPr>
              <a:t>controls through </a:t>
            </a:r>
            <a:r>
              <a:rPr lang="en-GB" sz="2200" b="1" dirty="0" smtClean="0">
                <a:solidFill>
                  <a:srgbClr val="FF0000"/>
                </a:solidFill>
                <a:ea typeface="SimSun" panose="02010600030101010101" pitchFamily="2" charset="-122"/>
              </a:rPr>
              <a:t>automation</a:t>
            </a:r>
          </a:p>
          <a:p>
            <a:r>
              <a:rPr lang="en-GB" sz="2200" b="1" dirty="0" smtClean="0">
                <a:solidFill>
                  <a:srgbClr val="FF0000"/>
                </a:solidFill>
                <a:ea typeface="SimSun" panose="02010600030101010101" pitchFamily="2" charset="-122"/>
              </a:rPr>
              <a:t>[M1] relies on human &amp; meets the least SR</a:t>
            </a:r>
            <a:endParaRPr lang="en-GB" sz="2200" b="1" dirty="0" smtClean="0">
              <a:solidFill>
                <a:srgbClr val="FF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111435" y="1161595"/>
            <a:ext cx="779226" cy="352547"/>
          </a:xfrm>
          <a:prstGeom prst="rect">
            <a:avLst/>
          </a:prstGeom>
          <a:solidFill>
            <a:srgbClr val="FFC000">
              <a:alpha val="44000"/>
            </a:srgbClr>
          </a:solidFill>
          <a:ln>
            <a:solidFill>
              <a:srgbClr val="EF85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11192997" y="4126075"/>
            <a:ext cx="779226" cy="352547"/>
          </a:xfrm>
          <a:prstGeom prst="rect">
            <a:avLst/>
          </a:prstGeom>
          <a:solidFill>
            <a:srgbClr val="FFC000">
              <a:alpha val="44000"/>
            </a:srgbClr>
          </a:solidFill>
          <a:ln>
            <a:solidFill>
              <a:srgbClr val="EF85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3270804" y="286245"/>
            <a:ext cx="1686206" cy="446423"/>
          </a:xfrm>
          <a:prstGeom prst="rect">
            <a:avLst/>
          </a:prstGeom>
          <a:solidFill>
            <a:srgbClr val="FFC000">
              <a:alpha val="44000"/>
            </a:srgbClr>
          </a:solidFill>
          <a:ln>
            <a:solidFill>
              <a:srgbClr val="EF85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9287722" y="3245289"/>
            <a:ext cx="1686206" cy="446423"/>
          </a:xfrm>
          <a:prstGeom prst="rect">
            <a:avLst/>
          </a:prstGeom>
          <a:solidFill>
            <a:srgbClr val="FFC000">
              <a:alpha val="44000"/>
            </a:srgbClr>
          </a:solidFill>
          <a:ln>
            <a:solidFill>
              <a:srgbClr val="EF85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4122398" y="1594774"/>
            <a:ext cx="779226" cy="352547"/>
          </a:xfrm>
          <a:prstGeom prst="rect">
            <a:avLst/>
          </a:prstGeom>
          <a:solidFill>
            <a:srgbClr val="FBB3DC">
              <a:alpha val="4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4206660" y="5261115"/>
            <a:ext cx="779226" cy="352547"/>
          </a:xfrm>
          <a:prstGeom prst="rect">
            <a:avLst/>
          </a:prstGeom>
          <a:solidFill>
            <a:srgbClr val="FBB3DC">
              <a:alpha val="4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10086495" y="4554780"/>
            <a:ext cx="779226" cy="352547"/>
          </a:xfrm>
          <a:prstGeom prst="rect">
            <a:avLst/>
          </a:prstGeom>
          <a:solidFill>
            <a:srgbClr val="FBB3DC">
              <a:alpha val="4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6583832" y="5902869"/>
            <a:ext cx="47951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 smtClean="0">
                <a:solidFill>
                  <a:srgbClr val="FF0000"/>
                </a:solidFill>
                <a:ea typeface="SimSun" panose="02010600030101010101" pitchFamily="2" charset="-122"/>
              </a:rPr>
              <a:t>[M2] &amp; [M3] same manufacturer</a:t>
            </a:r>
            <a:endParaRPr lang="en-GB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39330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2056"/>
            <a:ext cx="10515600" cy="1325563"/>
          </a:xfrm>
        </p:spPr>
        <p:txBody>
          <a:bodyPr/>
          <a:lstStyle/>
          <a:p>
            <a:r>
              <a:rPr lang="en-GB" dirty="0" smtClean="0"/>
              <a:t>Summing up (cont.)</a:t>
            </a:r>
            <a:endParaRPr lang="en-US" i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73425" y="1250576"/>
            <a:ext cx="11640669" cy="5486400"/>
          </a:xfrm>
        </p:spPr>
        <p:txBody>
          <a:bodyPr>
            <a:noAutofit/>
          </a:bodyPr>
          <a:lstStyle/>
          <a:p>
            <a:pPr hangingPunct="0"/>
            <a:r>
              <a:rPr lang="en-GB" dirty="0" smtClean="0"/>
              <a:t>Comprehensive analysis to measure dissimilarities</a:t>
            </a:r>
          </a:p>
          <a:p>
            <a:pPr lvl="1" hangingPunct="0"/>
            <a:r>
              <a:rPr lang="en-GB" dirty="0" smtClean="0"/>
              <a:t>Case A: benchmark/ STPA –</a:t>
            </a:r>
            <a:r>
              <a:rPr lang="en-US" dirty="0" smtClean="0"/>
              <a:t> existing/ real drone system</a:t>
            </a:r>
          </a:p>
          <a:p>
            <a:pPr lvl="1" hangingPunct="0"/>
            <a:r>
              <a:rPr lang="en-US" dirty="0" smtClean="0"/>
              <a:t>Case B: </a:t>
            </a:r>
            <a:r>
              <a:rPr lang="en-GB" dirty="0" smtClean="0"/>
              <a:t>exiting/ real done systems, with identified gaps in their </a:t>
            </a:r>
            <a:r>
              <a:rPr lang="en-GB" dirty="0" smtClean="0"/>
              <a:t>SRs </a:t>
            </a:r>
            <a:r>
              <a:rPr lang="en-GB" dirty="0" smtClean="0"/>
              <a:t>(user manuals)</a:t>
            </a:r>
          </a:p>
          <a:p>
            <a:pPr hangingPunct="0"/>
            <a:endParaRPr lang="en-GB" sz="1200" dirty="0" smtClean="0"/>
          </a:p>
          <a:p>
            <a:pPr hangingPunct="0"/>
            <a:r>
              <a:rPr lang="en-GB" dirty="0" smtClean="0"/>
              <a:t>Proposed approach; </a:t>
            </a:r>
            <a:r>
              <a:rPr lang="en-GB" dirty="0" err="1" smtClean="0"/>
              <a:t>RiskSOAP</a:t>
            </a:r>
            <a:r>
              <a:rPr lang="en-GB" dirty="0" smtClean="0"/>
              <a:t> adaptation</a:t>
            </a:r>
          </a:p>
          <a:p>
            <a:pPr marL="228600" lvl="1" hangingPunct="0">
              <a:spcBef>
                <a:spcPts val="1000"/>
              </a:spcBef>
            </a:pPr>
            <a:r>
              <a:rPr lang="en-US" sz="2800" dirty="0" smtClean="0"/>
              <a:t>Dissimilarity measure other than Rogers-</a:t>
            </a:r>
            <a:r>
              <a:rPr lang="en-US" sz="2800" dirty="0" err="1" smtClean="0"/>
              <a:t>Tanimoto</a:t>
            </a:r>
            <a:endParaRPr lang="en-US" sz="2800" dirty="0" smtClean="0"/>
          </a:p>
          <a:p>
            <a:pPr marL="228600" lvl="1" hangingPunct="0">
              <a:spcBef>
                <a:spcPts val="1000"/>
              </a:spcBef>
              <a:buNone/>
            </a:pPr>
            <a:endParaRPr lang="en-US" sz="1200" dirty="0" smtClean="0"/>
          </a:p>
          <a:p>
            <a:pPr marL="228600" lvl="1" hangingPunct="0">
              <a:spcBef>
                <a:spcPts val="1000"/>
              </a:spcBef>
            </a:pPr>
            <a:r>
              <a:rPr lang="en-GB" sz="2800" dirty="0" smtClean="0"/>
              <a:t>4 drone models:</a:t>
            </a:r>
          </a:p>
          <a:p>
            <a:pPr marL="685800" lvl="2" hangingPunct="0">
              <a:spcBef>
                <a:spcPts val="1000"/>
              </a:spcBef>
            </a:pPr>
            <a:r>
              <a:rPr lang="en-GB" sz="2400" dirty="0" smtClean="0"/>
              <a:t>approach demonstration &amp; </a:t>
            </a:r>
            <a:r>
              <a:rPr lang="en-GB" sz="2400" b="1" dirty="0" smtClean="0"/>
              <a:t>safety conclusions </a:t>
            </a:r>
            <a:r>
              <a:rPr lang="en-GB" sz="2400" dirty="0" smtClean="0"/>
              <a:t>with </a:t>
            </a:r>
            <a:r>
              <a:rPr lang="en-GB" sz="2400" b="1" dirty="0" err="1" smtClean="0"/>
              <a:t>RiskSOAP</a:t>
            </a:r>
            <a:r>
              <a:rPr lang="en-GB" sz="2400" b="1" dirty="0" smtClean="0"/>
              <a:t> </a:t>
            </a:r>
            <a:r>
              <a:rPr lang="en-GB" sz="2400" dirty="0" smtClean="0"/>
              <a:t>– </a:t>
            </a:r>
            <a:r>
              <a:rPr lang="en-US" sz="2400" dirty="0" smtClean="0"/>
              <a:t>Rogers-</a:t>
            </a:r>
            <a:r>
              <a:rPr lang="en-US" sz="2400" dirty="0" err="1" smtClean="0"/>
              <a:t>Tanimoto</a:t>
            </a:r>
            <a:endParaRPr lang="en-GB" sz="2400" dirty="0" smtClean="0"/>
          </a:p>
          <a:p>
            <a:pPr marL="685800" lvl="2" hangingPunct="0">
              <a:spcBef>
                <a:spcPts val="1000"/>
              </a:spcBef>
            </a:pPr>
            <a:r>
              <a:rPr lang="en-GB" sz="2400" dirty="0" smtClean="0"/>
              <a:t>STPA SRs </a:t>
            </a:r>
            <a:r>
              <a:rPr lang="en-GB" sz="2400" b="1" dirty="0" smtClean="0"/>
              <a:t>coverage at low </a:t>
            </a:r>
            <a:r>
              <a:rPr lang="en-GB" sz="2400" dirty="0" smtClean="0"/>
              <a:t>to moderate level</a:t>
            </a:r>
          </a:p>
          <a:p>
            <a:pPr marL="685800" lvl="2" hangingPunct="0">
              <a:spcBef>
                <a:spcPts val="1000"/>
              </a:spcBef>
            </a:pPr>
            <a:r>
              <a:rPr lang="en-GB" sz="2400" dirty="0" smtClean="0"/>
              <a:t>high </a:t>
            </a:r>
            <a:r>
              <a:rPr lang="en-GB" sz="2400" b="1" dirty="0" smtClean="0"/>
              <a:t>dissimilarities</a:t>
            </a:r>
            <a:r>
              <a:rPr lang="en-GB" sz="2400" dirty="0" smtClean="0"/>
              <a:t> in </a:t>
            </a:r>
            <a:r>
              <a:rPr lang="en-GB" sz="2400" b="1" dirty="0" smtClean="0"/>
              <a:t>meeting the same SRs</a:t>
            </a:r>
            <a:endParaRPr lang="en-US" sz="2400" b="1" dirty="0" smtClean="0"/>
          </a:p>
          <a:p>
            <a:pPr marL="228600" lvl="1" hangingPunct="0">
              <a:spcBef>
                <a:spcPts val="1000"/>
              </a:spcBef>
            </a:pPr>
            <a:endParaRPr lang="en-US" sz="2800" dirty="0" smtClean="0"/>
          </a:p>
          <a:p>
            <a:pPr lvl="1" hangingPunct="0"/>
            <a:endParaRPr lang="en-GB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132884" y="6535342"/>
            <a:ext cx="5059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70C0"/>
                </a:solidFill>
              </a:rPr>
              <a:t>Mikela CHATZIMICHAILIDOU 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ESW |September 2016  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39330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2056"/>
            <a:ext cx="10515600" cy="1325563"/>
          </a:xfrm>
        </p:spPr>
        <p:txBody>
          <a:bodyPr/>
          <a:lstStyle/>
          <a:p>
            <a:r>
              <a:rPr lang="en-GB" dirty="0" smtClean="0"/>
              <a:t>Summing up</a:t>
            </a:r>
            <a:endParaRPr lang="en-US" i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73425" y="1250576"/>
            <a:ext cx="11640669" cy="5486400"/>
          </a:xfrm>
        </p:spPr>
        <p:txBody>
          <a:bodyPr>
            <a:noAutofit/>
          </a:bodyPr>
          <a:lstStyle/>
          <a:p>
            <a:pPr marL="228600" lvl="1" hangingPunct="0">
              <a:spcBef>
                <a:spcPts val="1000"/>
              </a:spcBef>
            </a:pPr>
            <a:r>
              <a:rPr lang="en-GB" sz="2800" dirty="0" smtClean="0">
                <a:solidFill>
                  <a:srgbClr val="0070C0"/>
                </a:solidFill>
              </a:rPr>
              <a:t>STECA (Systems-Theoretic Early Concept Analysis)</a:t>
            </a:r>
          </a:p>
          <a:p>
            <a:pPr marL="685800" lvl="2" hangingPunct="0">
              <a:spcBef>
                <a:spcPts val="1000"/>
              </a:spcBef>
            </a:pPr>
            <a:r>
              <a:rPr lang="en-GB" sz="2800" dirty="0" smtClean="0"/>
              <a:t>concept analysis: [conceptualisation, system requirements]</a:t>
            </a:r>
          </a:p>
          <a:p>
            <a:pPr marL="685800" lvl="2" hangingPunct="0">
              <a:spcBef>
                <a:spcPts val="1000"/>
              </a:spcBef>
            </a:pPr>
            <a:r>
              <a:rPr lang="en-GB" sz="2800" dirty="0" smtClean="0"/>
              <a:t>narrative/ textual description of the system under development</a:t>
            </a:r>
          </a:p>
          <a:p>
            <a:pPr marL="228600" lvl="1" hangingPunct="0">
              <a:spcBef>
                <a:spcPts val="1000"/>
              </a:spcBef>
            </a:pPr>
            <a:endParaRPr lang="en-GB" sz="1200" dirty="0" smtClean="0"/>
          </a:p>
          <a:p>
            <a:pPr marL="228600" lvl="1" hangingPunct="0">
              <a:spcBef>
                <a:spcPts val="1000"/>
              </a:spcBef>
            </a:pPr>
            <a:r>
              <a:rPr lang="en-GB" sz="2800" dirty="0" smtClean="0">
                <a:solidFill>
                  <a:srgbClr val="FF0000"/>
                </a:solidFill>
              </a:rPr>
              <a:t>Proposed approach</a:t>
            </a:r>
          </a:p>
          <a:p>
            <a:pPr marL="685800" lvl="2" hangingPunct="0">
              <a:spcBef>
                <a:spcPts val="1000"/>
              </a:spcBef>
            </a:pPr>
            <a:r>
              <a:rPr lang="en-GB" sz="2800" dirty="0" smtClean="0"/>
              <a:t>later in life-cycle: system already designed &amp; operated; modifications possible</a:t>
            </a:r>
          </a:p>
          <a:p>
            <a:pPr marL="685800" lvl="2" hangingPunct="0">
              <a:spcBef>
                <a:spcPts val="1000"/>
              </a:spcBef>
            </a:pPr>
            <a:r>
              <a:rPr lang="en-GB" sz="2800" dirty="0" smtClean="0"/>
              <a:t>user manuals &amp; design specifications available; 4 drone models already built</a:t>
            </a:r>
          </a:p>
          <a:p>
            <a:pPr marL="685800" lvl="2" hangingPunct="0">
              <a:spcBef>
                <a:spcPts val="1000"/>
              </a:spcBef>
            </a:pPr>
            <a:r>
              <a:rPr lang="en-GB" sz="2800" dirty="0" err="1" smtClean="0"/>
              <a:t>scs</a:t>
            </a:r>
            <a:r>
              <a:rPr lang="en-GB" sz="2800" dirty="0" smtClean="0"/>
              <a:t> of generic small-drone system drawn after reading several user manuals &amp; regulations explaining how it works</a:t>
            </a:r>
          </a:p>
          <a:p>
            <a:pPr marL="228600" lvl="1" hangingPunct="0">
              <a:spcBef>
                <a:spcPts val="1000"/>
              </a:spcBef>
            </a:pPr>
            <a:endParaRPr lang="en-GB" sz="2800" dirty="0" smtClean="0"/>
          </a:p>
          <a:p>
            <a:pPr marL="228600" lvl="1" hangingPunct="0">
              <a:spcBef>
                <a:spcPts val="1000"/>
              </a:spcBef>
            </a:pPr>
            <a:endParaRPr lang="en-GB" sz="2800" dirty="0" smtClean="0"/>
          </a:p>
          <a:p>
            <a:pPr marL="228600" lvl="1" hangingPunct="0">
              <a:spcBef>
                <a:spcPts val="1000"/>
              </a:spcBef>
            </a:pPr>
            <a:endParaRPr lang="en-GB" sz="2800" dirty="0" smtClean="0"/>
          </a:p>
          <a:p>
            <a:pPr marL="685800" lvl="2" hangingPunct="0">
              <a:spcBef>
                <a:spcPts val="1000"/>
              </a:spcBef>
            </a:pPr>
            <a:endParaRPr lang="en-US" sz="2400" dirty="0" smtClean="0"/>
          </a:p>
          <a:p>
            <a:pPr marL="228600" lvl="1" hangingPunct="0">
              <a:spcBef>
                <a:spcPts val="1000"/>
              </a:spcBef>
            </a:pPr>
            <a:endParaRPr lang="en-US" sz="2800" dirty="0" smtClean="0"/>
          </a:p>
          <a:p>
            <a:pPr lvl="1" hangingPunct="0"/>
            <a:endParaRPr lang="en-GB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132884" y="6535342"/>
            <a:ext cx="5059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70C0"/>
                </a:solidFill>
              </a:rPr>
              <a:t>Mikela CHATZIMICHAILIDOU 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ESW |September 2016  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39330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2056"/>
            <a:ext cx="10515600" cy="1325563"/>
          </a:xfrm>
        </p:spPr>
        <p:txBody>
          <a:bodyPr/>
          <a:lstStyle/>
          <a:p>
            <a:r>
              <a:rPr lang="en-GB" dirty="0" smtClean="0"/>
              <a:t>Conclusions (cont.)</a:t>
            </a:r>
            <a:endParaRPr lang="en-US" i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73425" y="1250576"/>
            <a:ext cx="11640669" cy="5486400"/>
          </a:xfrm>
        </p:spPr>
        <p:txBody>
          <a:bodyPr>
            <a:noAutofit/>
          </a:bodyPr>
          <a:lstStyle/>
          <a:p>
            <a:pPr marL="228600" lvl="1" hangingPunct="0">
              <a:spcBef>
                <a:spcPts val="1000"/>
              </a:spcBef>
            </a:pPr>
            <a:r>
              <a:rPr lang="en-GB" sz="2800" b="1" dirty="0" smtClean="0"/>
              <a:t>Regulatory framework </a:t>
            </a:r>
            <a:r>
              <a:rPr lang="en-GB" sz="2800" dirty="0" smtClean="0"/>
              <a:t>for small drones </a:t>
            </a:r>
            <a:r>
              <a:rPr lang="en-GB" sz="2800" b="1" dirty="0" smtClean="0"/>
              <a:t>diverse </a:t>
            </a:r>
            <a:r>
              <a:rPr lang="en-GB" sz="2800" dirty="0" smtClean="0"/>
              <a:t>&amp; focuses on </a:t>
            </a:r>
            <a:r>
              <a:rPr lang="en-GB" sz="2800" b="1" dirty="0" smtClean="0"/>
              <a:t>limitations</a:t>
            </a:r>
            <a:r>
              <a:rPr lang="en-GB" sz="2800" dirty="0" smtClean="0"/>
              <a:t> that the </a:t>
            </a:r>
            <a:r>
              <a:rPr lang="en-GB" sz="2800" b="1" dirty="0" smtClean="0"/>
              <a:t>user</a:t>
            </a:r>
            <a:r>
              <a:rPr lang="en-GB" sz="2800" dirty="0" smtClean="0"/>
              <a:t> needs to consider</a:t>
            </a:r>
          </a:p>
          <a:p>
            <a:pPr marL="228600" lvl="1" hangingPunct="0">
              <a:spcBef>
                <a:spcPts val="1000"/>
              </a:spcBef>
            </a:pPr>
            <a:endParaRPr lang="en-GB" sz="1200" dirty="0" smtClean="0"/>
          </a:p>
          <a:p>
            <a:pPr marL="228600" lvl="1" hangingPunct="0">
              <a:spcBef>
                <a:spcPts val="1000"/>
              </a:spcBef>
            </a:pPr>
            <a:r>
              <a:rPr lang="en-GB" sz="2800" dirty="0" smtClean="0"/>
              <a:t>Published UAS risk analysis (RA) based on </a:t>
            </a:r>
            <a:r>
              <a:rPr lang="en-GB" sz="2800" b="1" dirty="0" smtClean="0"/>
              <a:t>manned aircraft</a:t>
            </a:r>
            <a:r>
              <a:rPr lang="en-GB" sz="2800" dirty="0" smtClean="0"/>
              <a:t>;</a:t>
            </a:r>
            <a:r>
              <a:rPr lang="en-GB" sz="2800" dirty="0" smtClean="0"/>
              <a:t> </a:t>
            </a:r>
            <a:r>
              <a:rPr lang="en-GB" sz="2800" dirty="0" smtClean="0"/>
              <a:t>not on HA for small drones operated in uncontrolled airspaces</a:t>
            </a:r>
          </a:p>
          <a:p>
            <a:pPr marL="228600" lvl="1" hangingPunct="0">
              <a:spcBef>
                <a:spcPts val="1000"/>
              </a:spcBef>
            </a:pPr>
            <a:endParaRPr lang="en-GB" sz="1200" dirty="0" smtClean="0"/>
          </a:p>
          <a:p>
            <a:pPr marL="228600" lvl="1" hangingPunct="0">
              <a:spcBef>
                <a:spcPts val="1000"/>
              </a:spcBef>
            </a:pPr>
            <a:r>
              <a:rPr lang="en-GB" sz="2800" dirty="0" smtClean="0"/>
              <a:t>UAS safety research based on </a:t>
            </a:r>
            <a:r>
              <a:rPr lang="en-GB" sz="2800" b="1" dirty="0" smtClean="0"/>
              <a:t>statistical </a:t>
            </a:r>
            <a:r>
              <a:rPr lang="en-GB" sz="2800" b="1" dirty="0" smtClean="0"/>
              <a:t>analyses </a:t>
            </a:r>
            <a:r>
              <a:rPr lang="en-GB" sz="2800" b="1" dirty="0" smtClean="0"/>
              <a:t>&amp; specific accident scenarios</a:t>
            </a:r>
            <a:r>
              <a:rPr lang="en-GB" sz="2800" dirty="0" smtClean="0"/>
              <a:t> or UAS </a:t>
            </a:r>
            <a:r>
              <a:rPr lang="en-GB" sz="2800" b="1" dirty="0" smtClean="0"/>
              <a:t>models</a:t>
            </a:r>
          </a:p>
          <a:p>
            <a:pPr marL="685800" lvl="2" hangingPunct="0">
              <a:spcBef>
                <a:spcPts val="1000"/>
              </a:spcBef>
            </a:pPr>
            <a:r>
              <a:rPr lang="en-GB" sz="2400" dirty="0" smtClean="0"/>
              <a:t>structured HA behind those studies?</a:t>
            </a:r>
          </a:p>
          <a:p>
            <a:pPr marL="228600" lvl="1" hangingPunct="0">
              <a:spcBef>
                <a:spcPts val="1000"/>
              </a:spcBef>
            </a:pPr>
            <a:endParaRPr lang="en-GB" sz="1200" dirty="0" smtClean="0"/>
          </a:p>
          <a:p>
            <a:pPr marL="0" lvl="1" indent="0" algn="ctr" hangingPunct="0">
              <a:spcBef>
                <a:spcPts val="1000"/>
              </a:spcBef>
              <a:buNone/>
            </a:pPr>
            <a:r>
              <a:rPr lang="en-GB" sz="2800" dirty="0" smtClean="0">
                <a:solidFill>
                  <a:srgbClr val="FF0000"/>
                </a:solidFill>
              </a:rPr>
              <a:t>Missing regulatory framework grounded on systematic &amp; transparent safety analysis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228600" lvl="1" hangingPunct="0">
              <a:spcBef>
                <a:spcPts val="1000"/>
              </a:spcBef>
            </a:pPr>
            <a:endParaRPr lang="en-US" sz="2800" dirty="0" smtClean="0"/>
          </a:p>
          <a:p>
            <a:pPr lvl="1" hangingPunct="0"/>
            <a:endParaRPr lang="en-GB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132884" y="6535342"/>
            <a:ext cx="5059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70C0"/>
                </a:solidFill>
              </a:rPr>
              <a:t>Mikela CHATZIMICHAILIDOU 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ESW |September 2016  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39330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2056"/>
            <a:ext cx="10515600" cy="1325563"/>
          </a:xfrm>
        </p:spPr>
        <p:txBody>
          <a:bodyPr/>
          <a:lstStyle/>
          <a:p>
            <a:r>
              <a:rPr lang="en-GB" dirty="0" smtClean="0"/>
              <a:t>Conclusions</a:t>
            </a:r>
            <a:endParaRPr lang="en-US" i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73425" y="1250576"/>
            <a:ext cx="11640669" cy="5486400"/>
          </a:xfrm>
        </p:spPr>
        <p:txBody>
          <a:bodyPr>
            <a:noAutofit/>
          </a:bodyPr>
          <a:lstStyle/>
          <a:p>
            <a:pPr marL="228600" lvl="1" hangingPunct="0">
              <a:spcBef>
                <a:spcPts val="1000"/>
              </a:spcBef>
            </a:pPr>
            <a:r>
              <a:rPr lang="en-GB" sz="2800" dirty="0" smtClean="0"/>
              <a:t>Starting point to move towards the development of a holistic &amp; methodologically justified </a:t>
            </a:r>
            <a:r>
              <a:rPr lang="en-GB" sz="2800" b="1" dirty="0" smtClean="0"/>
              <a:t>standardisation scheme for small-drone</a:t>
            </a:r>
            <a:r>
              <a:rPr lang="en-GB" sz="2800" dirty="0" smtClean="0"/>
              <a:t> flights</a:t>
            </a:r>
          </a:p>
          <a:p>
            <a:pPr marL="228600" lvl="1" hangingPunct="0">
              <a:spcBef>
                <a:spcPts val="1000"/>
              </a:spcBef>
            </a:pPr>
            <a:endParaRPr lang="en-GB" sz="2800" dirty="0" smtClean="0"/>
          </a:p>
          <a:p>
            <a:pPr marL="228600" lvl="1" hangingPunct="0">
              <a:spcBef>
                <a:spcPts val="1000"/>
              </a:spcBef>
            </a:pPr>
            <a:r>
              <a:rPr lang="en-GB" sz="2800" dirty="0" smtClean="0"/>
              <a:t>Proposed approach</a:t>
            </a:r>
          </a:p>
          <a:p>
            <a:pPr marL="685800" lvl="2" hangingPunct="0">
              <a:spcBef>
                <a:spcPts val="1000"/>
              </a:spcBef>
            </a:pPr>
            <a:r>
              <a:rPr lang="en-GB" sz="2800" b="1" dirty="0" smtClean="0"/>
              <a:t>evaluate</a:t>
            </a:r>
            <a:r>
              <a:rPr lang="en-GB" sz="2800" dirty="0" smtClean="0"/>
              <a:t> “embedded” </a:t>
            </a:r>
            <a:r>
              <a:rPr lang="en-GB" sz="2800" b="1" dirty="0" smtClean="0"/>
              <a:t>safety &amp; improve </a:t>
            </a:r>
            <a:r>
              <a:rPr lang="en-GB" sz="2800" dirty="0" smtClean="0"/>
              <a:t>it across existing drone systems over time</a:t>
            </a:r>
          </a:p>
          <a:p>
            <a:pPr marL="685800" lvl="2" hangingPunct="0">
              <a:spcBef>
                <a:spcPts val="1000"/>
              </a:spcBef>
            </a:pPr>
            <a:r>
              <a:rPr lang="en-GB" sz="2800" dirty="0" smtClean="0"/>
              <a:t>high-level </a:t>
            </a:r>
            <a:r>
              <a:rPr lang="en-GB" sz="2800" b="1" dirty="0" smtClean="0"/>
              <a:t>gap analysis </a:t>
            </a:r>
            <a:r>
              <a:rPr lang="en-GB" sz="2800" dirty="0" smtClean="0"/>
              <a:t>between drone specifications &amp; the ideal (i.e., STPA) system [Case A]</a:t>
            </a:r>
          </a:p>
          <a:p>
            <a:pPr marL="685800" lvl="2" hangingPunct="0">
              <a:spcBef>
                <a:spcPts val="1000"/>
              </a:spcBef>
            </a:pPr>
            <a:r>
              <a:rPr lang="en-GB" sz="2800" dirty="0" smtClean="0"/>
              <a:t>indicate whether drone models offer the </a:t>
            </a:r>
            <a:r>
              <a:rPr lang="en-GB" sz="2800" b="1" dirty="0" smtClean="0"/>
              <a:t>same controls</a:t>
            </a:r>
            <a:r>
              <a:rPr lang="en-GB" sz="2800" dirty="0" smtClean="0"/>
              <a:t> over safety constraints [Case B]</a:t>
            </a:r>
          </a:p>
          <a:p>
            <a:pPr marL="685800" lvl="2" hangingPunct="0">
              <a:spcBef>
                <a:spcPts val="1000"/>
              </a:spcBef>
            </a:pPr>
            <a:endParaRPr lang="en-GB" sz="2800" dirty="0" smtClean="0"/>
          </a:p>
          <a:p>
            <a:pPr marL="685800" lvl="2" hangingPunct="0">
              <a:spcBef>
                <a:spcPts val="1000"/>
              </a:spcBef>
            </a:pPr>
            <a:endParaRPr lang="en-US" sz="2400" dirty="0" smtClean="0"/>
          </a:p>
          <a:p>
            <a:pPr marL="228600" lvl="1" hangingPunct="0">
              <a:spcBef>
                <a:spcPts val="1000"/>
              </a:spcBef>
            </a:pPr>
            <a:endParaRPr lang="en-US" sz="2800" dirty="0" smtClean="0"/>
          </a:p>
          <a:p>
            <a:pPr lvl="1" hangingPunct="0"/>
            <a:endParaRPr lang="en-GB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132884" y="6535342"/>
            <a:ext cx="5059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70C0"/>
                </a:solidFill>
              </a:rPr>
              <a:t>Mikela CHATZIMICHAILIDOU 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ESW |September 2016  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39330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2056"/>
            <a:ext cx="10515600" cy="1325563"/>
          </a:xfrm>
        </p:spPr>
        <p:txBody>
          <a:bodyPr/>
          <a:lstStyle/>
          <a:p>
            <a:r>
              <a:rPr lang="en-GB" dirty="0" smtClean="0"/>
              <a:t>Future Work</a:t>
            </a:r>
            <a:endParaRPr lang="en-US" i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73425" y="1250576"/>
            <a:ext cx="11640669" cy="5486400"/>
          </a:xfrm>
        </p:spPr>
        <p:txBody>
          <a:bodyPr>
            <a:noAutofit/>
          </a:bodyPr>
          <a:lstStyle/>
          <a:p>
            <a:pPr marL="228600" lvl="1" hangingPunct="0">
              <a:spcBef>
                <a:spcPts val="1000"/>
              </a:spcBef>
            </a:pPr>
            <a:r>
              <a:rPr lang="en-GB" sz="2800" dirty="0" err="1" smtClean="0"/>
              <a:t>RiskSOAP</a:t>
            </a:r>
            <a:r>
              <a:rPr lang="en-GB" sz="2800" dirty="0" smtClean="0"/>
              <a:t> in full: </a:t>
            </a:r>
            <a:r>
              <a:rPr lang="en-GB" sz="2800" b="1" dirty="0" err="1" smtClean="0"/>
              <a:t>EWaSAP</a:t>
            </a:r>
            <a:r>
              <a:rPr lang="en-GB" sz="2800" dirty="0" smtClean="0"/>
              <a:t>; define sensor characteristics &amp; embed appropriate sensors to enhance threats &amp; vulnerabilities awareness</a:t>
            </a:r>
          </a:p>
          <a:p>
            <a:pPr marL="228600" lvl="1" hangingPunct="0">
              <a:spcBef>
                <a:spcPts val="1000"/>
              </a:spcBef>
            </a:pPr>
            <a:endParaRPr lang="en-GB" sz="1200" dirty="0" smtClean="0"/>
          </a:p>
          <a:p>
            <a:pPr marL="228600" lvl="1" hangingPunct="0">
              <a:spcBef>
                <a:spcPts val="1000"/>
              </a:spcBef>
            </a:pPr>
            <a:r>
              <a:rPr lang="en-GB" sz="2800" dirty="0" smtClean="0"/>
              <a:t>Improvements in </a:t>
            </a:r>
            <a:r>
              <a:rPr lang="en-GB" sz="2800" b="1" dirty="0" smtClean="0"/>
              <a:t>sensor technology</a:t>
            </a:r>
          </a:p>
          <a:p>
            <a:pPr marL="685800" lvl="2" hangingPunct="0">
              <a:spcBef>
                <a:spcPts val="1000"/>
              </a:spcBef>
            </a:pPr>
            <a:r>
              <a:rPr lang="en-GB" sz="2400" dirty="0" smtClean="0"/>
              <a:t>no increase in weight, no overwhelming feedback to end-user, no confusion in prioritising safety controls</a:t>
            </a:r>
          </a:p>
          <a:p>
            <a:pPr marL="228600" lvl="1" hangingPunct="0">
              <a:spcBef>
                <a:spcPts val="1000"/>
              </a:spcBef>
            </a:pPr>
            <a:endParaRPr lang="en-GB" sz="1200" dirty="0" smtClean="0"/>
          </a:p>
          <a:p>
            <a:pPr marL="228600" lvl="1" hangingPunct="0">
              <a:spcBef>
                <a:spcPts val="1000"/>
              </a:spcBef>
            </a:pPr>
            <a:r>
              <a:rPr lang="en-GB" sz="2800" b="1" dirty="0" smtClean="0"/>
              <a:t>19</a:t>
            </a:r>
            <a:r>
              <a:rPr lang="en-GB" sz="2800" dirty="0" smtClean="0"/>
              <a:t>-drone </a:t>
            </a:r>
            <a:r>
              <a:rPr lang="en-GB" sz="2800" dirty="0" smtClean="0"/>
              <a:t>sample (sub. </a:t>
            </a:r>
            <a:r>
              <a:rPr lang="en-GB" sz="2800" i="1" dirty="0" smtClean="0"/>
              <a:t>Risk Analysis</a:t>
            </a:r>
            <a:r>
              <a:rPr lang="en-GB" sz="2800" dirty="0" smtClean="0"/>
              <a:t>)</a:t>
            </a:r>
            <a:endParaRPr lang="en-GB" sz="2800" dirty="0" smtClean="0"/>
          </a:p>
          <a:p>
            <a:pPr marL="685800" lvl="2" hangingPunct="0">
              <a:spcBef>
                <a:spcPts val="1000"/>
              </a:spcBef>
            </a:pPr>
            <a:r>
              <a:rPr lang="en-GB" sz="2400" dirty="0" smtClean="0"/>
              <a:t>broader results from comparative analysis</a:t>
            </a:r>
          </a:p>
          <a:p>
            <a:pPr marL="685800" lvl="2" hangingPunct="0">
              <a:spcBef>
                <a:spcPts val="1000"/>
              </a:spcBef>
            </a:pPr>
            <a:r>
              <a:rPr lang="en-GB" sz="2400" dirty="0" smtClean="0"/>
              <a:t>common &amp; holistic risk management framework for small drones</a:t>
            </a:r>
            <a:endParaRPr lang="en-GB" sz="2800" dirty="0" smtClean="0"/>
          </a:p>
          <a:p>
            <a:pPr marL="228600" lvl="1" hangingPunct="0">
              <a:spcBef>
                <a:spcPts val="1000"/>
              </a:spcBef>
            </a:pPr>
            <a:endParaRPr lang="en-GB" sz="1200" dirty="0" smtClean="0"/>
          </a:p>
          <a:p>
            <a:pPr marL="228600" lvl="1" hangingPunct="0">
              <a:spcBef>
                <a:spcPts val="1000"/>
              </a:spcBef>
            </a:pPr>
            <a:r>
              <a:rPr lang="en-GB" sz="2800" dirty="0" smtClean="0"/>
              <a:t>Dissimilarity analysis for </a:t>
            </a:r>
            <a:r>
              <a:rPr lang="en-GB" sz="2800" b="1" dirty="0" smtClean="0"/>
              <a:t>Authority</a:t>
            </a:r>
            <a:r>
              <a:rPr lang="en-GB" sz="2800" dirty="0" smtClean="0"/>
              <a:t> </a:t>
            </a:r>
            <a:r>
              <a:rPr lang="en-GB" sz="2800" dirty="0" smtClean="0"/>
              <a:t>regulations (sub. </a:t>
            </a:r>
            <a:r>
              <a:rPr lang="en-GB" sz="2800" i="1" dirty="0" smtClean="0"/>
              <a:t>ICSC2016</a:t>
            </a:r>
            <a:r>
              <a:rPr lang="en-GB" sz="2800" dirty="0" smtClean="0"/>
              <a:t>)</a:t>
            </a:r>
            <a:endParaRPr lang="en-GB" sz="2800" dirty="0" smtClean="0"/>
          </a:p>
          <a:p>
            <a:pPr marL="685800" lvl="2" hangingPunct="0">
              <a:spcBef>
                <a:spcPts val="1000"/>
              </a:spcBef>
            </a:pPr>
            <a:r>
              <a:rPr lang="en-GB" sz="2400" dirty="0" smtClean="0"/>
              <a:t>extent of diversity of current rules &amp; standards</a:t>
            </a:r>
            <a:endParaRPr lang="en-US" sz="2400" dirty="0" smtClean="0"/>
          </a:p>
          <a:p>
            <a:pPr marL="228600" lvl="1" hangingPunct="0">
              <a:spcBef>
                <a:spcPts val="1000"/>
              </a:spcBef>
            </a:pPr>
            <a:endParaRPr lang="en-US" sz="2800" dirty="0" smtClean="0"/>
          </a:p>
          <a:p>
            <a:pPr lvl="1" hangingPunct="0"/>
            <a:endParaRPr lang="en-GB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132884" y="6535342"/>
            <a:ext cx="5059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70C0"/>
                </a:solidFill>
              </a:rPr>
              <a:t>Mikela CHATZIMICHAILIDOU 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ESW |September 2016  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39330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2056"/>
            <a:ext cx="10515600" cy="1325563"/>
          </a:xfrm>
        </p:spPr>
        <p:txBody>
          <a:bodyPr/>
          <a:lstStyle/>
          <a:p>
            <a:r>
              <a:rPr lang="en-GB" dirty="0" smtClean="0"/>
              <a:t>Outline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73425" y="1371600"/>
            <a:ext cx="11640669" cy="5486400"/>
          </a:xfrm>
        </p:spPr>
        <p:txBody>
          <a:bodyPr>
            <a:noAutofit/>
          </a:bodyPr>
          <a:lstStyle/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GB" dirty="0" smtClean="0"/>
              <a:t>Literature review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GB" dirty="0" smtClean="0"/>
              <a:t>Current situation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GB" dirty="0" smtClean="0"/>
              <a:t>Research framework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GB" dirty="0" smtClean="0"/>
              <a:t>Assumptions</a:t>
            </a:r>
          </a:p>
          <a:p>
            <a:pPr marL="514350" lvl="0" indent="-514350">
              <a:lnSpc>
                <a:spcPct val="110000"/>
              </a:lnSpc>
              <a:buFont typeface="+mj-lt"/>
              <a:buAutoNum type="arabicPeriod"/>
              <a:defRPr/>
            </a:pPr>
            <a:endParaRPr lang="en-GB" sz="1200" dirty="0" smtClean="0"/>
          </a:p>
          <a:p>
            <a:pPr marL="514350" lvl="0" indent="-514350">
              <a:lnSpc>
                <a:spcPct val="110000"/>
              </a:lnSpc>
              <a:buFont typeface="+mj-lt"/>
              <a:buAutoNum type="arabicPeriod"/>
              <a:defRPr/>
            </a:pPr>
            <a:endParaRPr lang="en-GB" dirty="0" smtClean="0"/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endParaRPr lang="en-GB" dirty="0" smtClean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742006" y="1069145"/>
            <a:ext cx="4656406" cy="4600135"/>
          </a:xfrm>
          <a:prstGeom prst="line">
            <a:avLst/>
          </a:prstGeom>
          <a:ln w="25400">
            <a:solidFill>
              <a:srgbClr val="0070C0"/>
            </a:solidFill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132884" y="6535342"/>
            <a:ext cx="5059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70C0"/>
                </a:solidFill>
              </a:rPr>
              <a:t>Mikela CHATZIMICHAILIDOU 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ESW |September 2016  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75167" y="3254459"/>
            <a:ext cx="6096000" cy="2975173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lvl="0" indent="-514350">
              <a:lnSpc>
                <a:spcPct val="110000"/>
              </a:lnSpc>
              <a:spcBef>
                <a:spcPts val="1000"/>
              </a:spcBef>
              <a:buFont typeface="+mj-lt"/>
              <a:buAutoNum type="arabicPeriod" startAt="5"/>
              <a:defRPr/>
            </a:pPr>
            <a:r>
              <a:rPr lang="en-GB" sz="2800" dirty="0" smtClean="0"/>
              <a:t>Proposed methodology</a:t>
            </a:r>
          </a:p>
          <a:p>
            <a:pPr marL="514350" lvl="0" indent="-514350">
              <a:lnSpc>
                <a:spcPct val="110000"/>
              </a:lnSpc>
              <a:spcBef>
                <a:spcPts val="1000"/>
              </a:spcBef>
              <a:buFont typeface="+mj-lt"/>
              <a:buAutoNum type="arabicPeriod" startAt="5"/>
              <a:defRPr/>
            </a:pPr>
            <a:endParaRPr lang="en-GB" sz="2800" dirty="0" smtClean="0"/>
          </a:p>
          <a:p>
            <a:pPr marL="514350" lvl="0" indent="-514350">
              <a:lnSpc>
                <a:spcPct val="110000"/>
              </a:lnSpc>
              <a:spcBef>
                <a:spcPts val="1000"/>
              </a:spcBef>
              <a:buFont typeface="+mj-lt"/>
              <a:buAutoNum type="arabicPeriod" startAt="5"/>
              <a:defRPr/>
            </a:pPr>
            <a:r>
              <a:rPr lang="en-GB" sz="2800" dirty="0" smtClean="0"/>
              <a:t>Results </a:t>
            </a:r>
          </a:p>
          <a:p>
            <a:pPr marL="514350" lvl="0" indent="-514350">
              <a:lnSpc>
                <a:spcPct val="110000"/>
              </a:lnSpc>
              <a:spcBef>
                <a:spcPts val="1000"/>
              </a:spcBef>
              <a:buFont typeface="+mj-lt"/>
              <a:buAutoNum type="arabicPeriod" startAt="5"/>
              <a:defRPr/>
            </a:pPr>
            <a:endParaRPr lang="en-GB" sz="2800" dirty="0" smtClean="0"/>
          </a:p>
          <a:p>
            <a:pPr marL="514350" lvl="0" indent="-514350">
              <a:lnSpc>
                <a:spcPct val="110000"/>
              </a:lnSpc>
              <a:spcBef>
                <a:spcPts val="1000"/>
              </a:spcBef>
              <a:buFont typeface="+mj-lt"/>
              <a:buAutoNum type="arabicPeriod" startAt="5"/>
              <a:defRPr/>
            </a:pPr>
            <a:r>
              <a:rPr lang="en-GB" sz="2800" dirty="0" smtClean="0"/>
              <a:t>Final remarks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3339330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2056"/>
            <a:ext cx="10515600" cy="1325563"/>
          </a:xfrm>
        </p:spPr>
        <p:txBody>
          <a:bodyPr/>
          <a:lstStyle/>
          <a:p>
            <a:r>
              <a:rPr lang="en-GB" dirty="0" smtClean="0"/>
              <a:t>Acknowledgements</a:t>
            </a:r>
            <a:endParaRPr lang="en-US" i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73425" y="1250576"/>
            <a:ext cx="11640669" cy="5486400"/>
          </a:xfrm>
        </p:spPr>
        <p:txBody>
          <a:bodyPr>
            <a:noAutofit/>
          </a:bodyPr>
          <a:lstStyle/>
          <a:p>
            <a:pPr marL="0" lvl="1" indent="0" algn="ctr" hangingPunct="0">
              <a:spcBef>
                <a:spcPts val="1000"/>
              </a:spcBef>
              <a:buNone/>
            </a:pPr>
            <a:endParaRPr lang="en-US" sz="2800" dirty="0" smtClean="0"/>
          </a:p>
          <a:p>
            <a:pPr marL="0" lvl="1" indent="0" algn="ctr" hangingPunct="0">
              <a:spcBef>
                <a:spcPts val="1000"/>
              </a:spcBef>
              <a:buNone/>
            </a:pPr>
            <a:endParaRPr lang="en-US" sz="2800" dirty="0" smtClean="0"/>
          </a:p>
          <a:p>
            <a:pPr marL="0" lvl="1" indent="0" algn="ctr" hangingPunct="0">
              <a:spcBef>
                <a:spcPts val="1000"/>
              </a:spcBef>
              <a:buNone/>
            </a:pPr>
            <a:r>
              <a:rPr lang="en-US" sz="2800" dirty="0" smtClean="0"/>
              <a:t>The authors would like to thank </a:t>
            </a:r>
            <a:r>
              <a:rPr lang="en-US" sz="2800" b="1" dirty="0" smtClean="0"/>
              <a:t>Dr Ioannis Dokas </a:t>
            </a:r>
            <a:r>
              <a:rPr lang="en-US" sz="2800" dirty="0" smtClean="0"/>
              <a:t>for his idea to apply an adaptation of </a:t>
            </a:r>
            <a:r>
              <a:rPr lang="en-US" sz="2800" dirty="0" err="1" smtClean="0"/>
              <a:t>RiskSOAP</a:t>
            </a:r>
            <a:r>
              <a:rPr lang="en-US" sz="2800" dirty="0" smtClean="0"/>
              <a:t> in order to indicate the differences amongst the compared drone models in a quantitative manner.</a:t>
            </a:r>
          </a:p>
          <a:p>
            <a:pPr marL="0" lvl="1" indent="0" algn="ctr" hangingPunct="0">
              <a:spcBef>
                <a:spcPts val="1000"/>
              </a:spcBef>
              <a:buNone/>
            </a:pPr>
            <a:endParaRPr lang="en-US" sz="2800" dirty="0" smtClean="0"/>
          </a:p>
          <a:p>
            <a:pPr marL="0" lvl="1" indent="0" algn="ctr" hangingPunct="0">
              <a:spcBef>
                <a:spcPts val="1000"/>
              </a:spcBef>
              <a:buNone/>
            </a:pPr>
            <a:r>
              <a:rPr lang="en-US" sz="2800" dirty="0" smtClean="0"/>
              <a:t>The authors are also grateful to the </a:t>
            </a:r>
            <a:r>
              <a:rPr lang="en-US" sz="2800" b="1" dirty="0" smtClean="0"/>
              <a:t>two peer-reviewers </a:t>
            </a:r>
            <a:r>
              <a:rPr lang="en-US" sz="2800" dirty="0" smtClean="0"/>
              <a:t>for their valuable comments and suggestions that helped strengthen the logic of the manuscript.</a:t>
            </a:r>
          </a:p>
          <a:p>
            <a:pPr lvl="1" algn="ctr" hangingPunct="0"/>
            <a:endParaRPr lang="en-GB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132884" y="6535342"/>
            <a:ext cx="5059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70C0"/>
                </a:solidFill>
              </a:rPr>
              <a:t>Mikela CHATZIMICHAILIDOU 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ESW |September 2016  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39330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0" y="1145724"/>
            <a:ext cx="12191999" cy="1440537"/>
          </a:xfrm>
        </p:spPr>
        <p:txBody>
          <a:bodyPr>
            <a:noAutofit/>
          </a:bodyPr>
          <a:lstStyle/>
          <a:p>
            <a:r>
              <a:rPr lang="en-US" sz="5000" dirty="0" smtClean="0"/>
              <a:t>Thank you!</a:t>
            </a:r>
            <a:endParaRPr lang="en-GB" sz="4400" i="1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102659" y="2867571"/>
            <a:ext cx="9870141" cy="0"/>
          </a:xfrm>
          <a:prstGeom prst="line">
            <a:avLst/>
          </a:prstGeom>
          <a:ln w="25400">
            <a:solidFill>
              <a:srgbClr val="0070C0"/>
            </a:solidFill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12916" y="3587563"/>
            <a:ext cx="10643286" cy="2652583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/>
              <a:t>Contact:</a:t>
            </a:r>
          </a:p>
          <a:p>
            <a:pPr algn="l"/>
            <a:r>
              <a:rPr lang="en-GB" sz="2200" dirty="0" smtClean="0">
                <a:hlinkClick r:id="rId2"/>
              </a:rPr>
              <a:t>mmc60@cam.ac.uk</a:t>
            </a:r>
            <a:endParaRPr lang="en-GB" sz="2200" dirty="0" smtClean="0"/>
          </a:p>
          <a:p>
            <a:pPr algn="l"/>
            <a:r>
              <a:rPr lang="en-GB" sz="2200" dirty="0" smtClean="0">
                <a:hlinkClick r:id="rId3"/>
              </a:rPr>
              <a:t>mikelachatzimichailidou@gmail.com</a:t>
            </a:r>
            <a:endParaRPr lang="en-GB" sz="2200" dirty="0" smtClean="0"/>
          </a:p>
          <a:p>
            <a:pPr algn="l"/>
            <a:r>
              <a:rPr lang="en-GB" sz="2200" dirty="0" err="1" smtClean="0"/>
              <a:t>ResearchGate</a:t>
            </a:r>
            <a:r>
              <a:rPr lang="en-GB" sz="2200" dirty="0" smtClean="0"/>
              <a:t>, LinkedIn, Twitter, FB</a:t>
            </a:r>
          </a:p>
          <a:p>
            <a:pPr algn="l"/>
            <a:endParaRPr lang="en-US" sz="2200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1027" y="6084798"/>
            <a:ext cx="1579827" cy="365760"/>
          </a:xfrm>
          <a:prstGeom prst="rect">
            <a:avLst/>
          </a:prstGeom>
        </p:spPr>
      </p:pic>
      <p:pic>
        <p:nvPicPr>
          <p:cNvPr id="12" name="Picture 11" descr="Logo_for_Imperial_College_London.svg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901901" y="6212836"/>
            <a:ext cx="1736548" cy="457200"/>
          </a:xfrm>
          <a:prstGeom prst="rect">
            <a:avLst/>
          </a:prstGeom>
        </p:spPr>
      </p:pic>
      <p:pic>
        <p:nvPicPr>
          <p:cNvPr id="16" name="Picture 15" descr="ntua_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210004" y="5741893"/>
            <a:ext cx="2144187" cy="1005840"/>
          </a:xfrm>
          <a:prstGeom prst="rect">
            <a:avLst/>
          </a:prstGeom>
        </p:spPr>
      </p:pic>
      <p:pic>
        <p:nvPicPr>
          <p:cNvPr id="17" name="Picture 16" descr="AAEAAQAAAAAAAAecAAAAJDRjMzY1YjFkLTMzNGYtNGY2OC05Nzg4LTE3NmExYWEyNTU4OQ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475259" y="5247440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554854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2056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dirty="0" smtClean="0"/>
              <a:t>EASA, 2016: </a:t>
            </a:r>
            <a:r>
              <a:rPr lang="en-GB" sz="4000" dirty="0" smtClean="0"/>
              <a:t>Drone Occurrences</a:t>
            </a:r>
            <a:endParaRPr lang="en-US" sz="40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7132884" y="6535342"/>
            <a:ext cx="5059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70C0"/>
                </a:solidFill>
              </a:rPr>
              <a:t>Mikela CHATZIMICHAILIDOU 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ESW |September 2016  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61128" y="1051005"/>
            <a:ext cx="7626275" cy="379207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631134" y="1465294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GB" sz="2200" dirty="0" smtClean="0"/>
              <a:t>400 occurrences in 2015</a:t>
            </a:r>
          </a:p>
          <a:p>
            <a:pPr algn="r"/>
            <a:r>
              <a:rPr lang="en-US" sz="2200" dirty="0" smtClean="0"/>
              <a:t>≈ </a:t>
            </a:r>
            <a:r>
              <a:rPr lang="en-GB" sz="2200" dirty="0" smtClean="0"/>
              <a:t>4.5 times higher than in 2014</a:t>
            </a:r>
            <a:endParaRPr lang="en-US" sz="22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25825" y="4693023"/>
            <a:ext cx="11640669" cy="2236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lvl="0" indent="-228600" hangingPunct="0">
              <a:lnSpc>
                <a:spcPct val="90000"/>
              </a:lnSpc>
              <a:spcBef>
                <a:spcPts val="1000"/>
              </a:spcBef>
            </a:pPr>
            <a:r>
              <a:rPr lang="en-GB" sz="2800" dirty="0" smtClean="0"/>
              <a:t>Moreover..</a:t>
            </a:r>
          </a:p>
          <a:p>
            <a:pPr marL="228600" lvl="0" indent="-22860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b="1" dirty="0" smtClean="0"/>
              <a:t>c</a:t>
            </a:r>
            <a:r>
              <a:rPr lang="en-GB" sz="2400" b="1" dirty="0" smtClean="0"/>
              <a:t>lear </a:t>
            </a:r>
            <a:r>
              <a:rPr lang="en-GB" sz="2400" b="1" dirty="0" smtClean="0"/>
              <a:t>&amp; universally accepted </a:t>
            </a:r>
            <a:r>
              <a:rPr lang="en-GB" sz="2400" dirty="0" smtClean="0"/>
              <a:t>Unmanned Aircraft Systems (UAS) regulatory framework </a:t>
            </a:r>
            <a:r>
              <a:rPr lang="en-GB" sz="2400" b="1" dirty="0" smtClean="0"/>
              <a:t>not</a:t>
            </a:r>
            <a:r>
              <a:rPr lang="en-GB" sz="2400" dirty="0" smtClean="0"/>
              <a:t> yet in place</a:t>
            </a:r>
          </a:p>
          <a:p>
            <a:pPr marL="228600" lvl="0" indent="-22860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UASs currently operated under </a:t>
            </a:r>
            <a:r>
              <a:rPr lang="en-GB" sz="2400" b="1" dirty="0" smtClean="0"/>
              <a:t>different regulations</a:t>
            </a:r>
            <a:r>
              <a:rPr lang="en-GB" sz="2400" dirty="0" smtClean="0"/>
              <a:t> depending on the </a:t>
            </a:r>
            <a:r>
              <a:rPr lang="en-GB" sz="2400" b="1" dirty="0" smtClean="0"/>
              <a:t>country </a:t>
            </a:r>
            <a:r>
              <a:rPr lang="en-GB" sz="2400" dirty="0" smtClean="0"/>
              <a:t>they are flown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7095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2056"/>
            <a:ext cx="10515600" cy="1325563"/>
          </a:xfrm>
        </p:spPr>
        <p:txBody>
          <a:bodyPr/>
          <a:lstStyle/>
          <a:p>
            <a:r>
              <a:rPr lang="en-GB" dirty="0" smtClean="0"/>
              <a:t>Risk Analysis studies so </a:t>
            </a:r>
            <a:r>
              <a:rPr lang="en-GB" dirty="0" smtClean="0"/>
              <a:t>far..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7132884" y="6535342"/>
            <a:ext cx="5059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70C0"/>
                </a:solidFill>
              </a:rPr>
              <a:t>Mikela CHATZIMICHAILIDOU 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ESW |September 2016  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09283" y="3644155"/>
            <a:ext cx="11640671" cy="0"/>
          </a:xfrm>
          <a:prstGeom prst="line">
            <a:avLst/>
          </a:prstGeom>
          <a:ln w="25400">
            <a:solidFill>
              <a:srgbClr val="0070C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9538790" y="1923714"/>
            <a:ext cx="26266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 smtClean="0"/>
              <a:t>2015, FAA</a:t>
            </a:r>
            <a:r>
              <a:rPr lang="en-GB" sz="1600" dirty="0" smtClean="0"/>
              <a:t>: </a:t>
            </a:r>
            <a:r>
              <a:rPr lang="en-GB" sz="1600" i="1" dirty="0" smtClean="0"/>
              <a:t>Operation and Certification of Small UAS</a:t>
            </a:r>
            <a:r>
              <a:rPr lang="en-GB" sz="1600" dirty="0" smtClean="0"/>
              <a:t> – similar to manned aircraft; airman certification 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9261689" y="4731054"/>
            <a:ext cx="281043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 smtClean="0"/>
              <a:t>2015, EASA</a:t>
            </a:r>
            <a:r>
              <a:rPr lang="en-GB" sz="1600" dirty="0" smtClean="0"/>
              <a:t>: </a:t>
            </a:r>
            <a:r>
              <a:rPr lang="en-GB" sz="1600" i="1" dirty="0" smtClean="0"/>
              <a:t>Technical Opinion</a:t>
            </a:r>
            <a:r>
              <a:rPr lang="en-GB" sz="1600" dirty="0" smtClean="0"/>
              <a:t> – 27 suggestions; low-risk operations irrespectively of take-off mass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5378827" y="2039946"/>
            <a:ext cx="22456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 smtClean="0"/>
              <a:t>2011, </a:t>
            </a:r>
            <a:r>
              <a:rPr lang="en-GB" sz="1600" b="1" dirty="0" err="1" smtClean="0"/>
              <a:t>Dalamagkidis</a:t>
            </a:r>
            <a:r>
              <a:rPr lang="en-GB" sz="1600" b="1" dirty="0" smtClean="0"/>
              <a:t> et al.</a:t>
            </a:r>
            <a:r>
              <a:rPr lang="en-GB" sz="1600" dirty="0" smtClean="0"/>
              <a:t>: </a:t>
            </a:r>
            <a:r>
              <a:rPr lang="en-GB" sz="1600" i="1" dirty="0" smtClean="0"/>
              <a:t>Reliability assessment </a:t>
            </a:r>
            <a:r>
              <a:rPr lang="en-GB" sz="1600" dirty="0" smtClean="0"/>
              <a:t>– FMEA, FTA; particular models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7739800" y="811471"/>
            <a:ext cx="17839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 smtClean="0"/>
              <a:t>2015, Clothier et al.</a:t>
            </a:r>
            <a:r>
              <a:rPr lang="en-GB" sz="1600" dirty="0" smtClean="0"/>
              <a:t>: </a:t>
            </a:r>
            <a:r>
              <a:rPr lang="en-GB" sz="1600" i="1" dirty="0" smtClean="0"/>
              <a:t>Risk management framework </a:t>
            </a:r>
            <a:r>
              <a:rPr lang="en-GB" sz="1600" dirty="0" smtClean="0"/>
              <a:t>– FMEA, HAZOP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1210257" y="4249745"/>
            <a:ext cx="214705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 smtClean="0"/>
              <a:t>2005, </a:t>
            </a:r>
            <a:r>
              <a:rPr lang="en-GB" sz="1600" b="1" dirty="0" err="1" smtClean="0"/>
              <a:t>Kuchar</a:t>
            </a:r>
            <a:r>
              <a:rPr lang="en-GB" sz="1600" dirty="0" smtClean="0"/>
              <a:t>: </a:t>
            </a:r>
            <a:r>
              <a:rPr lang="en-GB" sz="1600" i="1" dirty="0" smtClean="0"/>
              <a:t>Methods for ensuring collision avoidance</a:t>
            </a:r>
            <a:r>
              <a:rPr lang="en-GB" sz="1600" dirty="0" smtClean="0"/>
              <a:t> – FTA, Dynamic Simulation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6015326" y="4724877"/>
            <a:ext cx="240254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 smtClean="0"/>
              <a:t>2013, Lee et al.</a:t>
            </a:r>
            <a:r>
              <a:rPr lang="en-GB" sz="1600" dirty="0" smtClean="0"/>
              <a:t>: </a:t>
            </a:r>
            <a:r>
              <a:rPr lang="en-GB" sz="1600" i="1" dirty="0" smtClean="0"/>
              <a:t>Probabilistic safety assessment</a:t>
            </a:r>
            <a:r>
              <a:rPr lang="en-GB" sz="1600" dirty="0" smtClean="0"/>
              <a:t> – collision rates in high-traffic activity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2649091" y="5572035"/>
            <a:ext cx="302558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 smtClean="0"/>
              <a:t>2008, Johnson</a:t>
            </a:r>
            <a:r>
              <a:rPr lang="en-GB" sz="1600" dirty="0" smtClean="0"/>
              <a:t>: </a:t>
            </a:r>
            <a:r>
              <a:rPr lang="en-GB" sz="1600" i="1" dirty="0" smtClean="0"/>
              <a:t>Contribution of human factors to heavy military UAS loss </a:t>
            </a:r>
            <a:r>
              <a:rPr lang="en-GB" sz="1600" dirty="0" smtClean="0"/>
              <a:t>– Events and Causal Factors accident analysis</a:t>
            </a:r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2823063" y="1260016"/>
            <a:ext cx="24070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 smtClean="0"/>
              <a:t>2008, </a:t>
            </a:r>
            <a:r>
              <a:rPr lang="en-GB" sz="1600" b="1" dirty="0" err="1" smtClean="0"/>
              <a:t>Loh</a:t>
            </a:r>
            <a:r>
              <a:rPr lang="en-GB" sz="1600" b="1" dirty="0" smtClean="0"/>
              <a:t> et al.</a:t>
            </a:r>
            <a:r>
              <a:rPr lang="en-GB" sz="1600" dirty="0" smtClean="0"/>
              <a:t>: </a:t>
            </a:r>
            <a:r>
              <a:rPr lang="en-GB" sz="1600" i="1" dirty="0" smtClean="0"/>
              <a:t>Suggestions to developers </a:t>
            </a:r>
            <a:r>
              <a:rPr lang="en-GB" sz="1600" dirty="0" smtClean="0"/>
              <a:t>– Safety certification for operation</a:t>
            </a:r>
            <a:endParaRPr lang="en-US" sz="16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2057424" y="3630706"/>
            <a:ext cx="0" cy="443753"/>
          </a:xfrm>
          <a:prstGeom prst="line">
            <a:avLst/>
          </a:prstGeom>
          <a:ln w="25400">
            <a:solidFill>
              <a:srgbClr val="0070C0"/>
            </a:solidFill>
            <a:headEnd type="non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173094" y="3635188"/>
            <a:ext cx="0" cy="1864659"/>
          </a:xfrm>
          <a:prstGeom prst="line">
            <a:avLst/>
          </a:prstGeom>
          <a:ln w="25400">
            <a:solidFill>
              <a:srgbClr val="0070C0"/>
            </a:solidFill>
            <a:headEnd type="non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651835" y="3630706"/>
            <a:ext cx="0" cy="995082"/>
          </a:xfrm>
          <a:prstGeom prst="line">
            <a:avLst/>
          </a:prstGeom>
          <a:ln w="25400">
            <a:solidFill>
              <a:srgbClr val="0070C0"/>
            </a:solidFill>
            <a:headEnd type="non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8573975" y="2258264"/>
            <a:ext cx="1" cy="1376083"/>
          </a:xfrm>
          <a:prstGeom prst="line">
            <a:avLst/>
          </a:prstGeom>
          <a:ln w="25400">
            <a:solidFill>
              <a:srgbClr val="0070C0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975002" y="3227294"/>
            <a:ext cx="0" cy="430307"/>
          </a:xfrm>
          <a:prstGeom prst="line">
            <a:avLst/>
          </a:prstGeom>
          <a:ln w="25400">
            <a:solidFill>
              <a:srgbClr val="0070C0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10315788" y="3096474"/>
            <a:ext cx="1" cy="533401"/>
          </a:xfrm>
          <a:prstGeom prst="line">
            <a:avLst/>
          </a:prstGeom>
          <a:ln w="25400">
            <a:solidFill>
              <a:srgbClr val="0070C0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711413" y="2433918"/>
            <a:ext cx="0" cy="1205753"/>
          </a:xfrm>
          <a:prstGeom prst="line">
            <a:avLst/>
          </a:prstGeom>
          <a:ln w="25400">
            <a:solidFill>
              <a:srgbClr val="0070C0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48472" y="2114564"/>
            <a:ext cx="27518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 smtClean="0"/>
              <a:t>2002, ACASA</a:t>
            </a:r>
            <a:r>
              <a:rPr lang="en-GB" sz="1600" dirty="0" smtClean="0"/>
              <a:t>: </a:t>
            </a:r>
            <a:r>
              <a:rPr lang="en-GB" sz="1600" i="1" dirty="0" smtClean="0"/>
              <a:t>Rules for unmanned aerial activities </a:t>
            </a:r>
            <a:r>
              <a:rPr lang="en-GB" sz="1600" dirty="0" smtClean="0"/>
              <a:t>– </a:t>
            </a:r>
            <a:r>
              <a:rPr lang="en-US" sz="1600" dirty="0" smtClean="0"/>
              <a:t>pilot qualifications, risk management, airworthiness</a:t>
            </a:r>
            <a:endParaRPr lang="en-US" sz="1600" dirty="0"/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909943" y="3328988"/>
            <a:ext cx="4457" cy="324690"/>
          </a:xfrm>
          <a:prstGeom prst="line">
            <a:avLst/>
          </a:prstGeom>
          <a:ln w="25400">
            <a:solidFill>
              <a:srgbClr val="0070C0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0604713" y="3654519"/>
            <a:ext cx="0" cy="995082"/>
          </a:xfrm>
          <a:prstGeom prst="line">
            <a:avLst/>
          </a:prstGeom>
          <a:ln w="25400">
            <a:solidFill>
              <a:srgbClr val="0070C0"/>
            </a:solidFill>
            <a:headEnd type="non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339330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2056"/>
            <a:ext cx="10515600" cy="1325563"/>
          </a:xfrm>
        </p:spPr>
        <p:txBody>
          <a:bodyPr/>
          <a:lstStyle/>
          <a:p>
            <a:r>
              <a:rPr lang="en-GB" dirty="0" smtClean="0"/>
              <a:t>Current Situation</a:t>
            </a:r>
            <a:endParaRPr lang="en-US" i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73425" y="1250576"/>
            <a:ext cx="11640669" cy="5486400"/>
          </a:xfrm>
        </p:spPr>
        <p:txBody>
          <a:bodyPr>
            <a:noAutofit/>
          </a:bodyPr>
          <a:lstStyle/>
          <a:p>
            <a:pPr marL="514350" indent="-514350" hangingPunct="0">
              <a:buFont typeface="+mj-lt"/>
              <a:buAutoNum type="arabicPeriod"/>
            </a:pPr>
            <a:r>
              <a:rPr lang="en-GB" b="1" dirty="0" smtClean="0"/>
              <a:t>No uniform regulatory</a:t>
            </a:r>
            <a:r>
              <a:rPr lang="en-GB" dirty="0" smtClean="0"/>
              <a:t> framework for UASs; especially for light drones</a:t>
            </a:r>
          </a:p>
          <a:p>
            <a:pPr marL="514350" indent="-514350" hangingPunct="0">
              <a:buFont typeface="+mj-lt"/>
              <a:buAutoNum type="arabicPeriod"/>
            </a:pPr>
            <a:endParaRPr lang="en-GB" dirty="0" smtClean="0"/>
          </a:p>
          <a:p>
            <a:pPr marL="514350" indent="-514350" hangingPunct="0">
              <a:buFont typeface="+mj-lt"/>
              <a:buAutoNum type="arabicPeriod"/>
            </a:pPr>
            <a:r>
              <a:rPr lang="en-GB" b="1" dirty="0" smtClean="0"/>
              <a:t>Linear</a:t>
            </a:r>
            <a:r>
              <a:rPr lang="en-GB" dirty="0" smtClean="0"/>
              <a:t> approaches grounded on </a:t>
            </a:r>
            <a:r>
              <a:rPr lang="en-GB" b="1" dirty="0" smtClean="0"/>
              <a:t>reductionism</a:t>
            </a:r>
            <a:r>
              <a:rPr lang="en-GB" dirty="0" smtClean="0"/>
              <a:t>; without adequately addressing the </a:t>
            </a:r>
            <a:r>
              <a:rPr lang="en-GB" b="1" dirty="0" smtClean="0"/>
              <a:t>complexity</a:t>
            </a:r>
            <a:r>
              <a:rPr lang="en-GB" dirty="0" smtClean="0"/>
              <a:t> of drone flights; no </a:t>
            </a:r>
            <a:r>
              <a:rPr lang="en-US" dirty="0" smtClean="0"/>
              <a:t>reliable (failure) data</a:t>
            </a:r>
          </a:p>
          <a:p>
            <a:pPr marL="514350" indent="-514350" hangingPunct="0">
              <a:buFont typeface="+mj-lt"/>
              <a:buAutoNum type="arabicPeriod"/>
            </a:pPr>
            <a:endParaRPr lang="en-GB" dirty="0" smtClean="0"/>
          </a:p>
          <a:p>
            <a:pPr marL="514350" indent="-514350" hangingPunct="0">
              <a:buFont typeface="+mj-lt"/>
              <a:buAutoNum type="arabicPeriod"/>
            </a:pPr>
            <a:r>
              <a:rPr lang="en-GB" b="1" dirty="0" smtClean="0"/>
              <a:t>End-user – centric</a:t>
            </a:r>
            <a:r>
              <a:rPr lang="en-GB" dirty="0" smtClean="0"/>
              <a:t> approach:</a:t>
            </a:r>
          </a:p>
          <a:p>
            <a:pPr marL="971550" lvl="1" indent="-514350" hangingPunct="0"/>
            <a:r>
              <a:rPr lang="en-GB" sz="2800" dirty="0" smtClean="0"/>
              <a:t>publication of directives &amp; regulations focusing heavily on drone operators</a:t>
            </a:r>
          </a:p>
          <a:p>
            <a:pPr marL="971550" lvl="1" indent="-514350" hangingPunct="0"/>
            <a:r>
              <a:rPr lang="en-GB" sz="2800" dirty="0" smtClean="0"/>
              <a:t>several authorities (e.g., CAA; FAA; ACASA) </a:t>
            </a:r>
            <a:r>
              <a:rPr lang="en-GB" sz="2800" b="1" dirty="0" smtClean="0"/>
              <a:t>not addressed requirements </a:t>
            </a:r>
            <a:r>
              <a:rPr lang="en-GB" sz="2800" dirty="0" smtClean="0"/>
              <a:t>for small drone </a:t>
            </a:r>
            <a:r>
              <a:rPr lang="en-GB" sz="2800" b="1" dirty="0" smtClean="0"/>
              <a:t>design</a:t>
            </a:r>
            <a:r>
              <a:rPr lang="en-GB" sz="2800" dirty="0" smtClean="0"/>
              <a:t> &amp; certification nor their </a:t>
            </a:r>
            <a:r>
              <a:rPr lang="en-GB" sz="2800" b="1" dirty="0" smtClean="0"/>
              <a:t>own responsibilities</a:t>
            </a:r>
          </a:p>
          <a:p>
            <a:pPr marL="971550" lvl="1" indent="-514350" hangingPunct="0">
              <a:buFont typeface="+mj-lt"/>
              <a:buAutoNum type="arabicPeriod"/>
            </a:pPr>
            <a:endParaRPr lang="en-US" sz="2800" dirty="0" smtClean="0"/>
          </a:p>
          <a:p>
            <a:pPr hangingPunct="0"/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132884" y="6535342"/>
            <a:ext cx="5059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70C0"/>
                </a:solidFill>
              </a:rPr>
              <a:t>Mikela CHATZIMICHAILIDOU 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ESW |September 2016  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39330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2056"/>
            <a:ext cx="10515600" cy="1325563"/>
          </a:xfrm>
        </p:spPr>
        <p:txBody>
          <a:bodyPr/>
          <a:lstStyle/>
          <a:p>
            <a:r>
              <a:rPr lang="en-GB" dirty="0" smtClean="0"/>
              <a:t>Research Framework</a:t>
            </a:r>
            <a:endParaRPr lang="en-US" i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73425" y="1250576"/>
            <a:ext cx="11640669" cy="5486400"/>
          </a:xfrm>
        </p:spPr>
        <p:txBody>
          <a:bodyPr>
            <a:noAutofit/>
          </a:bodyPr>
          <a:lstStyle/>
          <a:p>
            <a:pPr marL="514350" indent="-514350" hangingPunct="0"/>
            <a:r>
              <a:rPr lang="en-GB" b="1" dirty="0" smtClean="0"/>
              <a:t>STPA</a:t>
            </a:r>
            <a:r>
              <a:rPr lang="en-GB" dirty="0" smtClean="0"/>
              <a:t>-based approach to identify hazards &amp; safety requirements (SRs) for small-drone operations</a:t>
            </a:r>
          </a:p>
          <a:p>
            <a:pPr marL="514350" indent="-514350" hangingPunct="0"/>
            <a:r>
              <a:rPr lang="en-GB" dirty="0" smtClean="0"/>
              <a:t>Analysis of a typical </a:t>
            </a:r>
            <a:r>
              <a:rPr lang="en-GB" b="1" dirty="0" smtClean="0"/>
              <a:t>operator – drone system</a:t>
            </a:r>
            <a:r>
              <a:rPr lang="en-GB" dirty="0" smtClean="0"/>
              <a:t> with STPA: list of hazards &amp; causal factors to unwanted events</a:t>
            </a:r>
          </a:p>
          <a:p>
            <a:pPr marL="514350" indent="-514350" hangingPunct="0"/>
            <a:r>
              <a:rPr lang="en-GB" dirty="0" smtClean="0"/>
              <a:t>STPA SRs assigned to </a:t>
            </a:r>
            <a:r>
              <a:rPr lang="en-GB" b="1" dirty="0" smtClean="0"/>
              <a:t>authority, manufacturer, operator &amp; automation</a:t>
            </a:r>
          </a:p>
          <a:p>
            <a:pPr marL="514350" indent="-514350" hangingPunct="0"/>
            <a:endParaRPr lang="en-GB" sz="1200" dirty="0" smtClean="0"/>
          </a:p>
          <a:p>
            <a:pPr marL="514350" indent="-514350" hangingPunct="0"/>
            <a:r>
              <a:rPr lang="en-GB" dirty="0" smtClean="0"/>
              <a:t>4 highly marketed models </a:t>
            </a:r>
            <a:r>
              <a:rPr lang="en-GB" b="1" dirty="0" smtClean="0"/>
              <a:t>compared</a:t>
            </a:r>
            <a:r>
              <a:rPr lang="en-GB" dirty="0" smtClean="0"/>
              <a:t> against </a:t>
            </a:r>
            <a:r>
              <a:rPr lang="en-GB" b="1" dirty="0" smtClean="0"/>
              <a:t>STPA</a:t>
            </a:r>
            <a:r>
              <a:rPr lang="en-GB" dirty="0" smtClean="0"/>
              <a:t> SRs [Case A]</a:t>
            </a:r>
          </a:p>
          <a:p>
            <a:pPr marL="514350" indent="-514350" hangingPunct="0"/>
            <a:r>
              <a:rPr lang="en-GB" dirty="0" smtClean="0"/>
              <a:t>4 models </a:t>
            </a:r>
            <a:r>
              <a:rPr lang="en-GB" b="1" dirty="0" smtClean="0"/>
              <a:t>compared</a:t>
            </a:r>
            <a:r>
              <a:rPr lang="en-GB" dirty="0" smtClean="0"/>
              <a:t> to </a:t>
            </a:r>
            <a:r>
              <a:rPr lang="en-GB" b="1" dirty="0" smtClean="0"/>
              <a:t>each other </a:t>
            </a:r>
            <a:r>
              <a:rPr lang="en-GB" dirty="0" smtClean="0"/>
              <a:t>[Case B]</a:t>
            </a:r>
          </a:p>
          <a:p>
            <a:pPr marL="514350" indent="-514350" hangingPunct="0"/>
            <a:endParaRPr lang="en-GB" sz="1200" dirty="0" smtClean="0"/>
          </a:p>
          <a:p>
            <a:pPr marL="514350" indent="-514350" hangingPunct="0"/>
            <a:r>
              <a:rPr lang="en-GB" b="1" dirty="0" err="1" smtClean="0"/>
              <a:t>RiskSOAP</a:t>
            </a:r>
            <a:r>
              <a:rPr lang="en-GB" dirty="0" smtClean="0">
                <a:solidFill>
                  <a:srgbClr val="FF0000"/>
                </a:solidFill>
              </a:rPr>
              <a:t>*</a:t>
            </a:r>
            <a:r>
              <a:rPr lang="en-GB" dirty="0" smtClean="0"/>
              <a:t> methodology: a </a:t>
            </a:r>
            <a:r>
              <a:rPr lang="en-GB" b="1" dirty="0" smtClean="0"/>
              <a:t>means of quantification </a:t>
            </a:r>
            <a:r>
              <a:rPr lang="en-GB" dirty="0" smtClean="0"/>
              <a:t>with the Rogers-</a:t>
            </a:r>
            <a:r>
              <a:rPr lang="en-GB" dirty="0" err="1" smtClean="0"/>
              <a:t>Tanimoto</a:t>
            </a:r>
            <a:r>
              <a:rPr lang="en-GB" dirty="0" smtClean="0"/>
              <a:t> dissimilarity measure</a:t>
            </a:r>
          </a:p>
          <a:p>
            <a:pPr marL="514350" indent="-514350" hangingPunct="0"/>
            <a:endParaRPr lang="en-GB" sz="600" dirty="0" smtClean="0"/>
          </a:p>
          <a:p>
            <a:pPr marL="0" indent="0" hangingPunct="0">
              <a:buNone/>
            </a:pPr>
            <a:r>
              <a:rPr lang="en-GB" sz="1600" dirty="0" smtClean="0">
                <a:solidFill>
                  <a:srgbClr val="FF0000"/>
                </a:solidFill>
              </a:rPr>
              <a:t>* </a:t>
            </a:r>
            <a:r>
              <a:rPr lang="en-US" sz="1600" dirty="0" smtClean="0">
                <a:solidFill>
                  <a:srgbClr val="FF0000"/>
                </a:solidFill>
              </a:rPr>
              <a:t>Chatzimichailidou, M. M., &amp; Dokas, I. M. (2015). Introducing </a:t>
            </a:r>
            <a:r>
              <a:rPr lang="en-US" sz="1600" dirty="0" err="1" smtClean="0">
                <a:solidFill>
                  <a:srgbClr val="FF0000"/>
                </a:solidFill>
              </a:rPr>
              <a:t>RiskSOAP</a:t>
            </a:r>
            <a:r>
              <a:rPr lang="en-US" sz="1600" dirty="0" smtClean="0">
                <a:solidFill>
                  <a:srgbClr val="FF0000"/>
                </a:solidFill>
              </a:rPr>
              <a:t> to communicate the distributed situation awareness of a system about safety issues: an application to a robotic system. </a:t>
            </a:r>
            <a:r>
              <a:rPr lang="en-US" sz="1600" i="1" dirty="0" smtClean="0">
                <a:solidFill>
                  <a:srgbClr val="FF0000"/>
                </a:solidFill>
              </a:rPr>
              <a:t>Ergonomics</a:t>
            </a:r>
            <a:r>
              <a:rPr lang="en-US" sz="1600" dirty="0" smtClean="0">
                <a:solidFill>
                  <a:srgbClr val="FF0000"/>
                </a:solidFill>
              </a:rPr>
              <a:t>, 1-14.</a:t>
            </a:r>
            <a:endParaRPr lang="en-GB" sz="1600" dirty="0" smtClean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32884" y="6535342"/>
            <a:ext cx="5059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70C0"/>
                </a:solidFill>
              </a:rPr>
              <a:t>Mikela CHATZIMICHAILIDOU 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ESW |September 2016  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39330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2056"/>
            <a:ext cx="10515600" cy="1325563"/>
          </a:xfrm>
        </p:spPr>
        <p:txBody>
          <a:bodyPr/>
          <a:lstStyle/>
          <a:p>
            <a:r>
              <a:rPr lang="en-GB" dirty="0" smtClean="0"/>
              <a:t>Assumptions</a:t>
            </a:r>
            <a:endParaRPr lang="en-US" i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73425" y="1250576"/>
            <a:ext cx="11640669" cy="5486400"/>
          </a:xfrm>
        </p:spPr>
        <p:txBody>
          <a:bodyPr>
            <a:noAutofit/>
          </a:bodyPr>
          <a:lstStyle/>
          <a:p>
            <a:pPr marL="514350" indent="-514350" hangingPunct="0"/>
            <a:r>
              <a:rPr lang="en-GB" dirty="0" smtClean="0"/>
              <a:t>&lt;25Kg in US &amp; &lt;30Kg in EU</a:t>
            </a:r>
          </a:p>
          <a:p>
            <a:pPr marL="514350" indent="-514350" hangingPunct="0"/>
            <a:endParaRPr lang="en-GB" sz="1200" dirty="0" smtClean="0"/>
          </a:p>
          <a:p>
            <a:pPr marL="514350" indent="-514350" hangingPunct="0"/>
            <a:r>
              <a:rPr lang="en-GB" dirty="0" smtClean="0"/>
              <a:t>Drone system components: remote controller, drone &amp; display (telemetry)</a:t>
            </a:r>
          </a:p>
          <a:p>
            <a:pPr marL="514350" indent="-514350" hangingPunct="0"/>
            <a:endParaRPr lang="en-GB" sz="1200" dirty="0" smtClean="0"/>
          </a:p>
          <a:p>
            <a:pPr marL="514350" indent="-514350" hangingPunct="0"/>
            <a:r>
              <a:rPr lang="en-GB" dirty="0" smtClean="0"/>
              <a:t>Rotary aircraft = not subject to aerodynamic limitations</a:t>
            </a:r>
          </a:p>
          <a:p>
            <a:pPr marL="514350" indent="-514350" hangingPunct="0"/>
            <a:endParaRPr lang="en-GB" sz="1200" dirty="0" smtClean="0"/>
          </a:p>
          <a:p>
            <a:pPr marL="514350" indent="-514350" hangingPunct="0"/>
            <a:r>
              <a:rPr lang="en-GB" dirty="0" smtClean="0"/>
              <a:t>Mission losses in terms of safety</a:t>
            </a:r>
          </a:p>
          <a:p>
            <a:pPr marL="514350" indent="-514350" hangingPunct="0"/>
            <a:endParaRPr lang="en-GB" sz="1200" dirty="0" smtClean="0"/>
          </a:p>
          <a:p>
            <a:pPr marL="514350" indent="-514350" hangingPunct="0"/>
            <a:r>
              <a:rPr lang="en-GB" dirty="0" smtClean="0"/>
              <a:t>Collisions with fauna not considered</a:t>
            </a:r>
          </a:p>
          <a:p>
            <a:pPr marL="514350" indent="-514350" hangingPunct="0"/>
            <a:endParaRPr lang="en-GB" sz="1200" dirty="0" smtClean="0"/>
          </a:p>
          <a:p>
            <a:pPr marL="514350" indent="-514350" hangingPunct="0"/>
            <a:r>
              <a:rPr lang="en-GB" dirty="0" smtClean="0"/>
              <a:t>Depth of analysis: end-user – drone; higher hierarchical levels implications</a:t>
            </a:r>
          </a:p>
          <a:p>
            <a:pPr marL="971550" lvl="1" indent="-514350" hangingPunct="0"/>
            <a:r>
              <a:rPr lang="en-GB" dirty="0" smtClean="0"/>
              <a:t>further decomposition (e.g., architecture and links of software and hardware subsystems) out of scope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32884" y="6535342"/>
            <a:ext cx="5059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70C0"/>
                </a:solidFill>
              </a:rPr>
              <a:t>Mikela CHATZIMICHAILIDOU 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ESW |September 2016  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39330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2056"/>
            <a:ext cx="10515600" cy="1325563"/>
          </a:xfrm>
        </p:spPr>
        <p:txBody>
          <a:bodyPr/>
          <a:lstStyle/>
          <a:p>
            <a:r>
              <a:rPr lang="en-GB" dirty="0" smtClean="0"/>
              <a:t>Proposed Methodology [4 Stages-7 Steps]</a:t>
            </a:r>
            <a:endParaRPr lang="en-US" i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73425" y="1250576"/>
            <a:ext cx="11640669" cy="5486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[Stage 1]</a:t>
            </a:r>
            <a:r>
              <a:rPr lang="en-US" sz="2000" dirty="0" smtClean="0"/>
              <a:t> Define STPA </a:t>
            </a:r>
            <a:r>
              <a:rPr lang="en-US" sz="2000" b="1" dirty="0" smtClean="0"/>
              <a:t>benchmarking</a:t>
            </a:r>
            <a:r>
              <a:rPr lang="en-US" sz="2000" dirty="0" smtClean="0"/>
              <a:t> system for small-drone flights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[Stage 2]</a:t>
            </a:r>
            <a:r>
              <a:rPr lang="en-US" sz="2000" dirty="0" smtClean="0"/>
              <a:t> Map </a:t>
            </a:r>
            <a:r>
              <a:rPr lang="en-US" sz="2000" b="1" dirty="0" smtClean="0"/>
              <a:t>original </a:t>
            </a:r>
            <a:r>
              <a:rPr lang="en-US" sz="2000" dirty="0" smtClean="0"/>
              <a:t>elements (i.e., SRs met by each drone) to benchmarking system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[Stage 3]</a:t>
            </a:r>
            <a:r>
              <a:rPr lang="en-US" sz="2000" dirty="0" smtClean="0"/>
              <a:t> Employ a </a:t>
            </a:r>
            <a:r>
              <a:rPr lang="en-US" sz="2000" dirty="0" err="1" smtClean="0"/>
              <a:t>dis.measure</a:t>
            </a:r>
            <a:r>
              <a:rPr lang="en-US" sz="2000" dirty="0" smtClean="0"/>
              <a:t> for binary data to depict the distance </a:t>
            </a:r>
            <a:r>
              <a:rPr lang="en-US" sz="2000" b="1" dirty="0" smtClean="0"/>
              <a:t>between “ideal” &amp; “real”</a:t>
            </a:r>
            <a:r>
              <a:rPr lang="en-US" sz="2000" dirty="0" smtClean="0"/>
              <a:t> system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[Stage 4]</a:t>
            </a:r>
            <a:r>
              <a:rPr lang="en-US" sz="2000" dirty="0" smtClean="0"/>
              <a:t> Use a </a:t>
            </a:r>
            <a:r>
              <a:rPr lang="en-US" sz="2000" dirty="0" err="1" smtClean="0"/>
              <a:t>dis.measure</a:t>
            </a:r>
            <a:r>
              <a:rPr lang="en-US" sz="2000" dirty="0" smtClean="0"/>
              <a:t> to calculate the differences </a:t>
            </a:r>
            <a:r>
              <a:rPr lang="en-US" sz="2000" b="1" dirty="0" smtClean="0"/>
              <a:t>amongst drones </a:t>
            </a:r>
            <a:r>
              <a:rPr lang="en-US" sz="2000" b="1" dirty="0" err="1" smtClean="0"/>
              <a:t>pairwise</a:t>
            </a:r>
            <a:endParaRPr lang="en-US" sz="20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132884" y="6535342"/>
            <a:ext cx="5059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70C0"/>
                </a:solidFill>
              </a:rPr>
              <a:t>Mikela CHATZIMICHAILIDOU 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ESW |September 2016  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Picture 4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394" y="3111096"/>
            <a:ext cx="11865634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339330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6548" y="215153"/>
            <a:ext cx="7756054" cy="6426232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 rot="16200000">
            <a:off x="-2564511" y="2725879"/>
            <a:ext cx="6535274" cy="1325563"/>
          </a:xfrm>
        </p:spPr>
        <p:txBody>
          <a:bodyPr/>
          <a:lstStyle/>
          <a:p>
            <a:pPr algn="ctr"/>
            <a:r>
              <a:rPr lang="en-GB" dirty="0" smtClean="0"/>
              <a:t>High-level hierarchical control structure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132884" y="6535342"/>
            <a:ext cx="5059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70C0"/>
                </a:solidFill>
              </a:rPr>
              <a:t>Mikela CHATZIMICHAILIDOU 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ESW |September 2016  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39330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3096</TotalTime>
  <Words>1230</Words>
  <Application>Microsoft Office PowerPoint</Application>
  <PresentationFormat>Custom</PresentationFormat>
  <Paragraphs>187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Application of STPA on Small Drone Operations: A Benchmarking Approach</vt:lpstr>
      <vt:lpstr>Outline</vt:lpstr>
      <vt:lpstr>EASA, 2016: Drone Occurrences</vt:lpstr>
      <vt:lpstr>Risk Analysis studies so far..</vt:lpstr>
      <vt:lpstr>Current Situation</vt:lpstr>
      <vt:lpstr>Research Framework</vt:lpstr>
      <vt:lpstr>Assumptions</vt:lpstr>
      <vt:lpstr>Proposed Methodology [4 Stages-7 Steps]</vt:lpstr>
      <vt:lpstr>High-level hierarchical control structure</vt:lpstr>
      <vt:lpstr>Preliminary STPA Steps</vt:lpstr>
      <vt:lpstr>Safety Control Structure</vt:lpstr>
      <vt:lpstr>Screenshot of binary data</vt:lpstr>
      <vt:lpstr>Slide 13</vt:lpstr>
      <vt:lpstr>Slide 14</vt:lpstr>
      <vt:lpstr>Summing up (cont.)</vt:lpstr>
      <vt:lpstr>Summing up</vt:lpstr>
      <vt:lpstr>Conclusions (cont.)</vt:lpstr>
      <vt:lpstr>Conclusions</vt:lpstr>
      <vt:lpstr>Future Work</vt:lpstr>
      <vt:lpstr>Acknowledgements</vt:lpstr>
      <vt:lpstr>Thank you!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Predicting the Fatal Flaws Can we do things differently in aviation safety?</dc:title>
  <dc:creator>mmc60</dc:creator>
  <cp:lastModifiedBy>Mikela</cp:lastModifiedBy>
  <cp:revision>1066</cp:revision>
  <dcterms:created xsi:type="dcterms:W3CDTF">2015-12-21T12:32:42Z</dcterms:created>
  <dcterms:modified xsi:type="dcterms:W3CDTF">2016-09-13T19:41:19Z</dcterms:modified>
</cp:coreProperties>
</file>