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4" r:id="rId3"/>
    <p:sldId id="300" r:id="rId4"/>
    <p:sldId id="275" r:id="rId5"/>
    <p:sldId id="276" r:id="rId6"/>
    <p:sldId id="277" r:id="rId7"/>
    <p:sldId id="282" r:id="rId8"/>
    <p:sldId id="265" r:id="rId9"/>
    <p:sldId id="269" r:id="rId10"/>
    <p:sldId id="285" r:id="rId11"/>
    <p:sldId id="257" r:id="rId12"/>
    <p:sldId id="278" r:id="rId13"/>
    <p:sldId id="264" r:id="rId14"/>
    <p:sldId id="267" r:id="rId15"/>
    <p:sldId id="299" r:id="rId16"/>
    <p:sldId id="308" r:id="rId17"/>
    <p:sldId id="311" r:id="rId18"/>
    <p:sldId id="302" r:id="rId19"/>
    <p:sldId id="303" r:id="rId20"/>
    <p:sldId id="296" r:id="rId21"/>
    <p:sldId id="301" r:id="rId22"/>
    <p:sldId id="306" r:id="rId23"/>
    <p:sldId id="295" r:id="rId24"/>
    <p:sldId id="298" r:id="rId25"/>
    <p:sldId id="288" r:id="rId26"/>
    <p:sldId id="292" r:id="rId27"/>
    <p:sldId id="291" r:id="rId28"/>
    <p:sldId id="287" r:id="rId29"/>
    <p:sldId id="293" r:id="rId30"/>
    <p:sldId id="309" r:id="rId31"/>
    <p:sldId id="305" r:id="rId32"/>
    <p:sldId id="307" r:id="rId33"/>
    <p:sldId id="304" r:id="rId34"/>
  </p:sldIdLst>
  <p:sldSz cx="9144000" cy="6858000" type="screen4x3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81" autoAdjust="0"/>
  </p:normalViewPr>
  <p:slideViewPr>
    <p:cSldViewPr>
      <p:cViewPr varScale="1">
        <p:scale>
          <a:sx n="95" d="100"/>
          <a:sy n="95" d="100"/>
        </p:scale>
        <p:origin x="-20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6D96E-BB1A-44CD-95C3-CE94C3940E06}" type="datetimeFigureOut">
              <a:rPr lang="nl-BE" smtClean="0"/>
              <a:t>4/10/2016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3C4EB-C67B-48AF-9378-512284A2A8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4802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E4BBFC7-F6BE-4F6C-AA51-68CB1595132A}" type="datetimeFigureOut">
              <a:rPr lang="nl-BE" smtClean="0"/>
              <a:t>4/10/2016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05207BC-1EDB-4583-9DDD-8A336C34A8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874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07BC-1EDB-4583-9DDD-8A336C34A83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297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07BC-1EDB-4583-9DDD-8A336C34A838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41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BBC76-7A2F-463F-B253-C872C65073B5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349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BBC76-7A2F-463F-B253-C872C65073B5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3495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BBC76-7A2F-463F-B253-C872C65073B5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3495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07BC-1EDB-4583-9DDD-8A336C34A838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1623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07BC-1EDB-4583-9DDD-8A336C34A838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5356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07BC-1EDB-4583-9DDD-8A336C34A838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520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07BC-1EDB-4583-9DDD-8A336C34A838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334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07BC-1EDB-4583-9DDD-8A336C34A838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574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0936-9434-654D-BFEC-8261C8B4F7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1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07BC-1EDB-4583-9DDD-8A336C34A83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524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0B997-23F1-486C-B47A-760D2FA62C4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48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07BC-1EDB-4583-9DDD-8A336C34A838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334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07BC-1EDB-4583-9DDD-8A336C34A838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2255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07BC-1EDB-4583-9DDD-8A336C34A838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911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07BC-1EDB-4583-9DDD-8A336C34A838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966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0071-F0FB-40F8-91C1-BE9543A09E37}" type="datetime1">
              <a:rPr lang="nl-BE" smtClean="0"/>
              <a:t>4/10/2016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D13A-46FA-4D15-BE5E-620B90A57957}" type="datetime1">
              <a:rPr lang="nl-BE" smtClean="0"/>
              <a:t>4/10/2016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E4E3-7070-40AC-9F26-93B2DC3F4ADE}" type="datetime1">
              <a:rPr lang="nl-BE" smtClean="0"/>
              <a:t>4/10/2016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1054-7792-45D9-A05D-267145475CAC}" type="datetime1">
              <a:rPr lang="nl-BE" smtClean="0"/>
              <a:t>4/10/2016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326E-4D27-4A07-8AF6-DEB7E6567030}" type="datetime1">
              <a:rPr lang="nl-BE" smtClean="0"/>
              <a:t>4/10/2016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479D-2903-4531-8028-208EBF71F7B8}" type="datetime1">
              <a:rPr lang="nl-BE" smtClean="0"/>
              <a:t>4/10/2016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FC99-6DE6-4C4E-AF77-1C7EEDFA1B80}" type="datetime1">
              <a:rPr lang="nl-BE" smtClean="0"/>
              <a:t>4/10/2016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‹Nr.›</a:t>
            </a:fld>
            <a:endParaRPr lang="nl-B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A7C0-B433-4DFC-9F48-6B85BD38D960}" type="datetime1">
              <a:rPr lang="nl-BE" smtClean="0"/>
              <a:t>4/10/2016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3B25-15EB-4262-9291-12EFDFE46E25}" type="datetime1">
              <a:rPr lang="nl-BE" smtClean="0"/>
              <a:t>4/10/2016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A413-31C0-4345-B9FB-FBD26A7E4CE3}" type="datetime1">
              <a:rPr lang="nl-BE" smtClean="0"/>
              <a:t>4/10/2016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3863-8D1C-4C88-8682-C0E46AC9E521}" type="datetime1">
              <a:rPr lang="nl-BE" smtClean="0"/>
              <a:t>4/10/2016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D76E1D-0654-4355-898C-3F3D4E6354FC}" type="datetime1">
              <a:rPr lang="nl-BE" smtClean="0"/>
              <a:t>4/10/2016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BC959C6-2D69-438A-9551-946353573B26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fr.verschueren@gmail.com" TargetMode="External"/><Relationship Id="rId2" Type="http://schemas.openxmlformats.org/officeDocument/2006/relationships/hyperlink" Target="mailto:frank.verschueren@werk.belgie.b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371600"/>
            <a:ext cx="8928992" cy="1927225"/>
          </a:xfrm>
        </p:spPr>
        <p:txBody>
          <a:bodyPr/>
          <a:lstStyle/>
          <a:p>
            <a:pPr algn="ctr"/>
            <a:r>
              <a:rPr lang="en-US" sz="3600" dirty="0"/>
              <a:t>Use of STAMP and related methods in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Audits  and   Inspections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6237312"/>
            <a:ext cx="8062664" cy="499864"/>
          </a:xfrm>
        </p:spPr>
        <p:txBody>
          <a:bodyPr/>
          <a:lstStyle/>
          <a:p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 European </a:t>
            </a:r>
            <a:r>
              <a:rPr lang="en-US" dirty="0"/>
              <a:t>STAMP Workshop, Zürich, Switzerland 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47087" y="530120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Frank Verschueren</a:t>
            </a:r>
          </a:p>
          <a:p>
            <a:r>
              <a:rPr lang="nl-BE" b="1" dirty="0" smtClean="0"/>
              <a:t>Labour </a:t>
            </a:r>
            <a:r>
              <a:rPr lang="nl-BE" b="1" dirty="0" err="1" smtClean="0"/>
              <a:t>and</a:t>
            </a:r>
            <a:r>
              <a:rPr lang="nl-BE" b="1" dirty="0" smtClean="0"/>
              <a:t> </a:t>
            </a:r>
            <a:r>
              <a:rPr lang="nl-BE" b="1" dirty="0" err="1" smtClean="0"/>
              <a:t>Process</a:t>
            </a:r>
            <a:r>
              <a:rPr lang="nl-BE" b="1" dirty="0" smtClean="0"/>
              <a:t> Safety </a:t>
            </a:r>
            <a:r>
              <a:rPr lang="nl-BE" b="1" dirty="0" err="1" smtClean="0"/>
              <a:t>Inspector</a:t>
            </a:r>
            <a:endParaRPr lang="nl-BE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1691680" y="37890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A </a:t>
            </a:r>
            <a:r>
              <a:rPr lang="nl-BE" sz="3200" b="1" dirty="0" err="1" smtClean="0"/>
              <a:t>Journey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and</a:t>
            </a:r>
            <a:r>
              <a:rPr lang="nl-BE" sz="3200" b="1" dirty="0" smtClean="0"/>
              <a:t> a Project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123728" y="0"/>
            <a:ext cx="4114800" cy="329184"/>
          </a:xfrm>
        </p:spPr>
        <p:txBody>
          <a:bodyPr/>
          <a:lstStyle/>
          <a:p>
            <a:r>
              <a:rPr lang="en-US" dirty="0" smtClean="0"/>
              <a:t>4th EU - STAMP Workshop  October  Zürich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39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A quote </a:t>
            </a:r>
            <a:r>
              <a:rPr lang="nl-BE" dirty="0" err="1" smtClean="0"/>
              <a:t>about</a:t>
            </a:r>
            <a:r>
              <a:rPr lang="nl-BE" dirty="0" smtClean="0"/>
              <a:t> systems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10</a:t>
            </a:fld>
            <a:endParaRPr lang="nl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457450"/>
            <a:ext cx="4229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5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97" y="476672"/>
            <a:ext cx="8784976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>
                <a:effectLst/>
              </a:rPr>
              <a:t>Major </a:t>
            </a:r>
            <a:r>
              <a:rPr lang="nl-BE" dirty="0" smtClean="0">
                <a:effectLst/>
              </a:rPr>
              <a:t>Hazards </a:t>
            </a:r>
            <a:br>
              <a:rPr lang="nl-BE" dirty="0" smtClean="0">
                <a:effectLst/>
              </a:rPr>
            </a:br>
            <a:r>
              <a:rPr lang="nl-BE" dirty="0" smtClean="0">
                <a:effectLst/>
              </a:rPr>
              <a:t>+   Accidents in Major Hazards Industries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8245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BE" dirty="0" smtClean="0"/>
              <a:t>More </a:t>
            </a:r>
            <a:r>
              <a:rPr lang="nl-BE" dirty="0" err="1"/>
              <a:t>complicated</a:t>
            </a:r>
            <a:r>
              <a:rPr lang="nl-BE" dirty="0"/>
              <a:t>  </a:t>
            </a:r>
            <a:r>
              <a:rPr lang="nl-BE" dirty="0" smtClean="0"/>
              <a:t>  or    </a:t>
            </a:r>
            <a:r>
              <a:rPr lang="nl-BE" dirty="0" err="1" smtClean="0"/>
              <a:t>Higher</a:t>
            </a:r>
            <a:r>
              <a:rPr lang="nl-BE" dirty="0" smtClean="0"/>
              <a:t> </a:t>
            </a:r>
            <a:r>
              <a:rPr lang="nl-BE" dirty="0" err="1"/>
              <a:t>complexity</a:t>
            </a:r>
            <a:r>
              <a:rPr lang="nl-BE" dirty="0"/>
              <a:t> </a:t>
            </a:r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+   </a:t>
            </a:r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More severe </a:t>
            </a:r>
            <a:r>
              <a:rPr lang="nl-BE" dirty="0" err="1" smtClean="0"/>
              <a:t>consequences</a:t>
            </a:r>
            <a:r>
              <a:rPr lang="nl-BE" dirty="0" smtClean="0"/>
              <a:t>   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sz="1100" dirty="0"/>
          </a:p>
          <a:p>
            <a:pPr marL="0" indent="0">
              <a:buNone/>
            </a:pPr>
            <a:endParaRPr lang="nl-BE" dirty="0" smtClean="0"/>
          </a:p>
          <a:p>
            <a:pPr marL="0" indent="0" algn="ctr">
              <a:buNone/>
            </a:pP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/>
              <a:t>a </a:t>
            </a:r>
            <a:r>
              <a:rPr lang="nl-BE" dirty="0" err="1">
                <a:solidFill>
                  <a:srgbClr val="FF0000"/>
                </a:solidFill>
              </a:rPr>
              <a:t>higher</a:t>
            </a:r>
            <a:r>
              <a:rPr lang="nl-BE" dirty="0">
                <a:solidFill>
                  <a:srgbClr val="FF0000"/>
                </a:solidFill>
              </a:rPr>
              <a:t> level of </a:t>
            </a:r>
            <a:r>
              <a:rPr lang="nl-BE" dirty="0" err="1" smtClean="0">
                <a:solidFill>
                  <a:srgbClr val="FF0000"/>
                </a:solidFill>
              </a:rPr>
              <a:t>protection</a:t>
            </a:r>
            <a:endParaRPr lang="nl-BE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l-BE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BE" dirty="0" err="1" smtClean="0"/>
              <a:t>Need</a:t>
            </a:r>
            <a:r>
              <a:rPr lang="nl-BE" dirty="0" smtClean="0"/>
              <a:t> a </a:t>
            </a:r>
            <a:r>
              <a:rPr lang="nl-BE" dirty="0" err="1" smtClean="0">
                <a:solidFill>
                  <a:srgbClr val="FF0000"/>
                </a:solidFill>
              </a:rPr>
              <a:t>specific</a:t>
            </a:r>
            <a:r>
              <a:rPr lang="nl-BE" dirty="0" smtClean="0">
                <a:solidFill>
                  <a:srgbClr val="FF0000"/>
                </a:solidFill>
              </a:rPr>
              <a:t> more severe </a:t>
            </a:r>
            <a:r>
              <a:rPr lang="nl-BE" dirty="0" err="1" smtClean="0">
                <a:solidFill>
                  <a:srgbClr val="FF0000"/>
                </a:solidFill>
              </a:rPr>
              <a:t>regulation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and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enforcement</a:t>
            </a:r>
            <a:endParaRPr lang="nl-B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dirty="0" smtClean="0"/>
              <a:t>    </a:t>
            </a:r>
          </a:p>
          <a:p>
            <a:pPr marL="0" indent="0">
              <a:buNone/>
            </a:pPr>
            <a:r>
              <a:rPr lang="nl-BE" dirty="0" smtClean="0"/>
              <a:t>=&gt;</a:t>
            </a:r>
            <a:r>
              <a:rPr lang="nl-BE" dirty="0"/>
              <a:t>	</a:t>
            </a:r>
            <a:r>
              <a:rPr lang="nl-BE" dirty="0" smtClean="0"/>
              <a:t>     </a:t>
            </a:r>
            <a:r>
              <a:rPr lang="nl-BE" dirty="0" smtClean="0">
                <a:solidFill>
                  <a:schemeClr val="tx1"/>
                </a:solidFill>
              </a:rPr>
              <a:t>a </a:t>
            </a:r>
            <a:r>
              <a:rPr lang="nl-BE" dirty="0" err="1"/>
              <a:t>systematic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err="1">
                <a:solidFill>
                  <a:schemeClr val="tx1"/>
                </a:solidFill>
              </a:rPr>
              <a:t>and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smtClean="0">
                <a:solidFill>
                  <a:schemeClr val="tx1"/>
                </a:solidFill>
              </a:rPr>
              <a:t>  </a:t>
            </a:r>
            <a:r>
              <a:rPr lang="nl-BE" sz="3200" b="1" dirty="0" err="1" smtClean="0"/>
              <a:t>systemic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	</a:t>
            </a:r>
            <a:r>
              <a:rPr lang="nl-BE" dirty="0" smtClean="0">
                <a:solidFill>
                  <a:schemeClr val="tx1"/>
                </a:solidFill>
              </a:rPr>
              <a:t>		 management of </a:t>
            </a:r>
            <a:r>
              <a:rPr lang="nl-BE" dirty="0" smtClean="0">
                <a:solidFill>
                  <a:srgbClr val="FF0000"/>
                </a:solidFill>
              </a:rPr>
              <a:t>risk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A5507-3326-45C2-8A32-6E45A0D91DC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PIJL-OMLAAG 5"/>
          <p:cNvSpPr/>
          <p:nvPr/>
        </p:nvSpPr>
        <p:spPr>
          <a:xfrm>
            <a:off x="3938321" y="3212976"/>
            <a:ext cx="1152128" cy="702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267744" y="0"/>
            <a:ext cx="4114800" cy="329184"/>
          </a:xfrm>
        </p:spPr>
        <p:txBody>
          <a:bodyPr/>
          <a:lstStyle/>
          <a:p>
            <a:r>
              <a:rPr lang="en-US" dirty="0" smtClean="0"/>
              <a:t>4th EU - STAMP Workshop  October  Zürich</a:t>
            </a:r>
            <a:endParaRPr lang="nl-BE" dirty="0"/>
          </a:p>
        </p:txBody>
      </p:sp>
      <p:sp>
        <p:nvSpPr>
          <p:cNvPr id="8" name="Ovaal 7"/>
          <p:cNvSpPr/>
          <p:nvPr/>
        </p:nvSpPr>
        <p:spPr>
          <a:xfrm>
            <a:off x="3839344" y="5636662"/>
            <a:ext cx="1913772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LINKS en -OMHOOG 8"/>
          <p:cNvSpPr/>
          <p:nvPr/>
        </p:nvSpPr>
        <p:spPr>
          <a:xfrm>
            <a:off x="7596336" y="1568325"/>
            <a:ext cx="936104" cy="693948"/>
          </a:xfrm>
          <a:prstGeom prst="leftUpArrow">
            <a:avLst>
              <a:gd name="adj1" fmla="val 18004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LINKS en -OMHOOG 9"/>
          <p:cNvSpPr/>
          <p:nvPr/>
        </p:nvSpPr>
        <p:spPr>
          <a:xfrm rot="5400000">
            <a:off x="539552" y="1460313"/>
            <a:ext cx="576064" cy="79208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68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164" y="18864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>
                <a:solidFill>
                  <a:srgbClr val="292934"/>
                </a:solidFill>
              </a:rPr>
              <a:t/>
            </a:r>
            <a:br>
              <a:rPr lang="nl-BE" dirty="0" smtClean="0">
                <a:solidFill>
                  <a:srgbClr val="292934"/>
                </a:solidFill>
              </a:rPr>
            </a:br>
            <a:r>
              <a:rPr lang="nl-BE" dirty="0" err="1" smtClean="0"/>
              <a:t>Journey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292934"/>
                </a:solidFill>
              </a:rPr>
              <a:t>to</a:t>
            </a:r>
            <a:r>
              <a:rPr lang="nl-BE" dirty="0" smtClean="0">
                <a:solidFill>
                  <a:srgbClr val="292934"/>
                </a:solidFill>
              </a:rPr>
              <a:t> STAMP (4)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234" y="950910"/>
            <a:ext cx="9137460" cy="5450725"/>
          </a:xfrm>
        </p:spPr>
        <p:txBody>
          <a:bodyPr>
            <a:normAutofit/>
          </a:bodyPr>
          <a:lstStyle/>
          <a:p>
            <a:pPr marL="548640" lvl="2" indent="0">
              <a:buNone/>
            </a:pPr>
            <a:r>
              <a:rPr lang="nl-BE" sz="1000" b="1" dirty="0"/>
              <a:t>	</a:t>
            </a:r>
            <a:r>
              <a:rPr lang="nl-BE" sz="1000" b="1" dirty="0" smtClean="0"/>
              <a:t>		</a:t>
            </a:r>
            <a:endParaRPr lang="nl-BE" sz="2600" b="1" dirty="0">
              <a:solidFill>
                <a:srgbClr val="FF0000"/>
              </a:solidFill>
            </a:endParaRPr>
          </a:p>
          <a:p>
            <a:pPr marL="548640" lvl="2" indent="0" algn="ctr">
              <a:buNone/>
            </a:pPr>
            <a:r>
              <a:rPr lang="nl-BE" sz="2400" b="1" dirty="0" smtClean="0">
                <a:solidFill>
                  <a:srgbClr val="FF0000"/>
                </a:solidFill>
              </a:rPr>
              <a:t>LACK OF FOCUS </a:t>
            </a:r>
            <a:r>
              <a:rPr lang="nl-BE" sz="2400" b="1" dirty="0" smtClean="0"/>
              <a:t>on </a:t>
            </a:r>
            <a:r>
              <a:rPr lang="nl-BE" sz="2400" b="1" dirty="0" smtClean="0">
                <a:solidFill>
                  <a:srgbClr val="002060"/>
                </a:solidFill>
              </a:rPr>
              <a:t>ORGANISATIONAL FACTORS</a:t>
            </a:r>
          </a:p>
          <a:p>
            <a:pPr marL="548640" lvl="2" indent="0" algn="ctr">
              <a:buNone/>
            </a:pPr>
            <a:r>
              <a:rPr lang="nl-BE" sz="2400" b="1" dirty="0" smtClean="0">
                <a:solidFill>
                  <a:srgbClr val="FF0000"/>
                </a:solidFill>
              </a:rPr>
              <a:t>(SERIOUS </a:t>
            </a:r>
            <a:r>
              <a:rPr lang="nl-BE" sz="2400" b="1" dirty="0">
                <a:solidFill>
                  <a:srgbClr val="FF0000"/>
                </a:solidFill>
              </a:rPr>
              <a:t>ISSUE </a:t>
            </a:r>
            <a:r>
              <a:rPr lang="nl-BE" sz="2400" b="1" dirty="0" smtClean="0">
                <a:solidFill>
                  <a:srgbClr val="FF0000"/>
                </a:solidFill>
              </a:rPr>
              <a:t>!!!)</a:t>
            </a:r>
          </a:p>
          <a:p>
            <a:pPr marL="548640" lvl="2" indent="0" algn="ctr">
              <a:buNone/>
            </a:pPr>
            <a:r>
              <a:rPr lang="nl-BE" sz="2400" b="1" dirty="0" smtClean="0"/>
              <a:t>is </a:t>
            </a:r>
            <a:r>
              <a:rPr lang="nl-BE" sz="2400" b="1" dirty="0" err="1" smtClean="0"/>
              <a:t>also</a:t>
            </a:r>
            <a:endParaRPr lang="nl-BE" sz="2400" b="1" dirty="0" smtClean="0"/>
          </a:p>
          <a:p>
            <a:pPr marL="548640" lvl="2" indent="0" algn="ctr">
              <a:buNone/>
            </a:pPr>
            <a:r>
              <a:rPr lang="nl-BE" sz="2400" b="1" dirty="0" smtClean="0"/>
              <a:t>A </a:t>
            </a:r>
            <a:r>
              <a:rPr lang="nl-BE" sz="2400" b="1" dirty="0" err="1"/>
              <a:t>l</a:t>
            </a:r>
            <a:r>
              <a:rPr lang="nl-BE" sz="2400" b="1" dirty="0" err="1" smtClean="0"/>
              <a:t>ack</a:t>
            </a:r>
            <a:r>
              <a:rPr lang="nl-BE" sz="2400" b="1" dirty="0" smtClean="0"/>
              <a:t> of </a:t>
            </a:r>
            <a:r>
              <a:rPr lang="nl-BE" sz="2400" b="1" dirty="0" smtClean="0">
                <a:solidFill>
                  <a:srgbClr val="002060"/>
                </a:solidFill>
              </a:rPr>
              <a:t>SYSTEMIC VIEW </a:t>
            </a:r>
            <a:r>
              <a:rPr lang="nl-BE" sz="2400" b="1" dirty="0" smtClean="0"/>
              <a:t>on </a:t>
            </a:r>
            <a:r>
              <a:rPr lang="nl-BE" sz="2400" b="1" dirty="0" smtClean="0">
                <a:solidFill>
                  <a:srgbClr val="FF0000"/>
                </a:solidFill>
              </a:rPr>
              <a:t>FUNDAMENTAL ISSUES</a:t>
            </a:r>
            <a:endParaRPr lang="nl-BE" sz="24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12</a:t>
            </a:fld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9828584" y="19888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>
            <a:off x="7092280" y="2924944"/>
            <a:ext cx="228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1">
              <a:spcBef>
                <a:spcPct val="20000"/>
              </a:spcBef>
              <a:buClr>
                <a:srgbClr val="93A299"/>
              </a:buClr>
              <a:buSzPct val="85000"/>
            </a:pPr>
            <a:endParaRPr lang="nl-BE" sz="2600" b="1" dirty="0">
              <a:solidFill>
                <a:srgbClr val="002060"/>
              </a:solidFill>
            </a:endParaRPr>
          </a:p>
        </p:txBody>
      </p:sp>
      <p:pic>
        <p:nvPicPr>
          <p:cNvPr id="12" name="Tijdelijke aanduiding voor inhoud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07261"/>
            <a:ext cx="4427985" cy="2573236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 rot="1754669">
            <a:off x="2121456" y="4603221"/>
            <a:ext cx="495901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A  “NON SYSTEMIC” VIEW ON THINGS</a:t>
            </a:r>
            <a:endParaRPr lang="nl-BE" sz="2000" b="1" dirty="0"/>
          </a:p>
        </p:txBody>
      </p:sp>
      <p:sp>
        <p:nvSpPr>
          <p:cNvPr id="14" name="Rechthoek 13"/>
          <p:cNvSpPr/>
          <p:nvPr/>
        </p:nvSpPr>
        <p:spPr>
          <a:xfrm>
            <a:off x="3275589" y="6401635"/>
            <a:ext cx="2376264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chemeClr val="bg1"/>
                </a:solidFill>
              </a:rPr>
              <a:t>“OSTRICH</a:t>
            </a:r>
            <a:r>
              <a:rPr lang="nl-BE" b="1" dirty="0" smtClean="0">
                <a:solidFill>
                  <a:schemeClr val="bg1"/>
                </a:solidFill>
              </a:rPr>
              <a:t>” attitude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2332081" y="2272286"/>
            <a:ext cx="1619303" cy="8129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950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9"/>
          <p:cNvSpPr/>
          <p:nvPr/>
        </p:nvSpPr>
        <p:spPr>
          <a:xfrm flipH="1">
            <a:off x="1417591" y="1698150"/>
            <a:ext cx="5849685" cy="486876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829057" y="5106024"/>
            <a:ext cx="1905000" cy="457200"/>
          </a:xfrm>
        </p:spPr>
        <p:txBody>
          <a:bodyPr/>
          <a:lstStyle/>
          <a:p>
            <a:pPr>
              <a:defRPr/>
            </a:pPr>
            <a:fld id="{930A5507-3326-45C2-8A32-6E45A0D91DC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 flipH="1">
            <a:off x="2381223" y="2380293"/>
            <a:ext cx="4099578" cy="349251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2792739" y="27003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FFFF00"/>
                </a:solidFill>
              </a:rPr>
              <a:t>TECHNICAL FACTORS</a:t>
            </a:r>
            <a:endParaRPr lang="nl-BE" b="1" dirty="0">
              <a:solidFill>
                <a:srgbClr val="FFFF00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 flipH="1">
            <a:off x="3226669" y="3242311"/>
            <a:ext cx="2408686" cy="19976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3135031" y="3611485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HUMAN FACTORS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555368" y="436401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THE OPERATOR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094866" y="533325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FFFF00"/>
                </a:solidFill>
              </a:rPr>
              <a:t>THE INSTALLATION</a:t>
            </a:r>
            <a:endParaRPr lang="nl-BE" b="1" dirty="0">
              <a:solidFill>
                <a:srgbClr val="FFFF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92303" y="1978564"/>
            <a:ext cx="414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ORGANISATIONAL FACTORS</a:t>
            </a:r>
            <a:endParaRPr lang="nl-BE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3070809" y="5886891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THE ORGANISATION</a:t>
            </a:r>
            <a:endParaRPr lang="nl-BE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7070950" y="597878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FINANCIAL CONTEXT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7480469" y="4278309"/>
            <a:ext cx="157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ECONOMY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562221" y="60663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REGULATOR</a:t>
            </a:r>
            <a:endParaRPr lang="nl-BE" dirty="0"/>
          </a:p>
        </p:txBody>
      </p:sp>
      <p:sp>
        <p:nvSpPr>
          <p:cNvPr id="20" name="Tekstvak 19"/>
          <p:cNvSpPr txBox="1"/>
          <p:nvPr/>
        </p:nvSpPr>
        <p:spPr>
          <a:xfrm>
            <a:off x="1029608" y="1808480"/>
            <a:ext cx="108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PUBLIC</a:t>
            </a:r>
            <a:endParaRPr lang="nl-B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95" y="1616143"/>
            <a:ext cx="1133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kstvak 20"/>
          <p:cNvSpPr txBox="1"/>
          <p:nvPr/>
        </p:nvSpPr>
        <p:spPr>
          <a:xfrm>
            <a:off x="7438475" y="288505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CONSUMER</a:t>
            </a:r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96550" y="2783166"/>
            <a:ext cx="106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VOTER</a:t>
            </a:r>
            <a:endParaRPr lang="nl-BE" dirty="0"/>
          </a:p>
        </p:txBody>
      </p:sp>
      <p:sp>
        <p:nvSpPr>
          <p:cNvPr id="23" name="Tekstvak 22"/>
          <p:cNvSpPr txBox="1"/>
          <p:nvPr/>
        </p:nvSpPr>
        <p:spPr>
          <a:xfrm>
            <a:off x="0" y="3994683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POLITICS</a:t>
            </a:r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44014" y="5034843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LAWS</a:t>
            </a:r>
            <a:endParaRPr lang="nl-BE" dirty="0"/>
          </a:p>
        </p:txBody>
      </p:sp>
      <p:sp>
        <p:nvSpPr>
          <p:cNvPr id="25" name="Gekromde PIJL-RECHTS 24"/>
          <p:cNvSpPr/>
          <p:nvPr/>
        </p:nvSpPr>
        <p:spPr>
          <a:xfrm rot="1668877">
            <a:off x="28047" y="1659149"/>
            <a:ext cx="822004" cy="10975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6" name="PIJL-OMLAAG 25"/>
          <p:cNvSpPr/>
          <p:nvPr/>
        </p:nvSpPr>
        <p:spPr>
          <a:xfrm>
            <a:off x="244237" y="3377518"/>
            <a:ext cx="49654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PIJL-OMLAAG 26"/>
          <p:cNvSpPr/>
          <p:nvPr/>
        </p:nvSpPr>
        <p:spPr>
          <a:xfrm>
            <a:off x="244237" y="4583200"/>
            <a:ext cx="456771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PIJL-OMLAAG 29"/>
          <p:cNvSpPr/>
          <p:nvPr/>
        </p:nvSpPr>
        <p:spPr>
          <a:xfrm rot="15240157">
            <a:off x="2457267" y="5780357"/>
            <a:ext cx="446229" cy="833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Gekromde PIJL-LINKS 30"/>
          <p:cNvSpPr/>
          <p:nvPr/>
        </p:nvSpPr>
        <p:spPr>
          <a:xfrm rot="19561447">
            <a:off x="8003845" y="1356167"/>
            <a:ext cx="889627" cy="14881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34" y="3332600"/>
            <a:ext cx="566737" cy="8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PIJL-OMLAAG 31"/>
          <p:cNvSpPr/>
          <p:nvPr/>
        </p:nvSpPr>
        <p:spPr>
          <a:xfrm>
            <a:off x="7663955" y="4876867"/>
            <a:ext cx="446447" cy="1051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PIJL-OMLAAG 32"/>
          <p:cNvSpPr/>
          <p:nvPr/>
        </p:nvSpPr>
        <p:spPr>
          <a:xfrm rot="6260062">
            <a:off x="5930394" y="5682226"/>
            <a:ext cx="478836" cy="1108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6441">
            <a:off x="278853" y="5502605"/>
            <a:ext cx="5667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PIJL-OMLAAG 33"/>
          <p:cNvSpPr/>
          <p:nvPr/>
        </p:nvSpPr>
        <p:spPr>
          <a:xfrm>
            <a:off x="4203440" y="3994683"/>
            <a:ext cx="360040" cy="3693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Gekromde PIJL-RECHTS 35"/>
          <p:cNvSpPr/>
          <p:nvPr/>
        </p:nvSpPr>
        <p:spPr>
          <a:xfrm>
            <a:off x="2555776" y="3021935"/>
            <a:ext cx="764373" cy="2380763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7" name="Gekromde PIJL-LINKS 36"/>
          <p:cNvSpPr/>
          <p:nvPr/>
        </p:nvSpPr>
        <p:spPr>
          <a:xfrm>
            <a:off x="5436096" y="3069724"/>
            <a:ext cx="813027" cy="236324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8" name="Gekromde PIJL-RECHTS 37"/>
          <p:cNvSpPr/>
          <p:nvPr/>
        </p:nvSpPr>
        <p:spPr>
          <a:xfrm>
            <a:off x="1826950" y="2299593"/>
            <a:ext cx="957044" cy="3573214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9" name="Gekromde PIJL-LINKS 38"/>
          <p:cNvSpPr/>
          <p:nvPr/>
        </p:nvSpPr>
        <p:spPr>
          <a:xfrm>
            <a:off x="5951211" y="2411454"/>
            <a:ext cx="1059180" cy="3659370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616344" y="479555"/>
            <a:ext cx="369334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>
                <a:solidFill>
                  <a:srgbClr val="FF0000"/>
                </a:solidFill>
              </a:rPr>
              <a:t>BROADENING the       </a:t>
            </a:r>
            <a:r>
              <a:rPr lang="nl-BE" sz="2800" b="1" dirty="0" smtClean="0">
                <a:solidFill>
                  <a:srgbClr val="FF0000"/>
                </a:solidFill>
              </a:rPr>
              <a:t>CONTEXT</a:t>
            </a:r>
            <a:endParaRPr lang="nl-BE" sz="2800" b="1" dirty="0">
              <a:solidFill>
                <a:srgbClr val="FF0000"/>
              </a:solidFill>
            </a:endParaRPr>
          </a:p>
        </p:txBody>
      </p:sp>
      <p:sp>
        <p:nvSpPr>
          <p:cNvPr id="44" name="PIJL-OMLAAG 43"/>
          <p:cNvSpPr/>
          <p:nvPr/>
        </p:nvSpPr>
        <p:spPr>
          <a:xfrm rot="18575782">
            <a:off x="6521781" y="948941"/>
            <a:ext cx="387426" cy="732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PIJL-OMLAAG 44"/>
          <p:cNvSpPr/>
          <p:nvPr/>
        </p:nvSpPr>
        <p:spPr>
          <a:xfrm rot="2870827">
            <a:off x="1916017" y="1107086"/>
            <a:ext cx="387426" cy="732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013212" y="147"/>
            <a:ext cx="4114800" cy="329184"/>
          </a:xfrm>
        </p:spPr>
        <p:txBody>
          <a:bodyPr/>
          <a:lstStyle/>
          <a:p>
            <a:r>
              <a:rPr lang="en-US" dirty="0" smtClean="0"/>
              <a:t>4th EU - STAMP Workshop  October  Zürich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89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/>
      <p:bldP spid="8" grpId="0" animBg="1"/>
      <p:bldP spid="9" grpId="0"/>
      <p:bldP spid="15" grpId="0"/>
      <p:bldP spid="12" grpId="0"/>
      <p:bldP spid="18" grpId="0"/>
      <p:bldP spid="13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Rechte verbindingslijn met pijl 76"/>
          <p:cNvCxnSpPr/>
          <p:nvPr/>
        </p:nvCxnSpPr>
        <p:spPr>
          <a:xfrm flipH="1" flipV="1">
            <a:off x="958735" y="3281799"/>
            <a:ext cx="117498" cy="3592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7647" y="251942"/>
            <a:ext cx="6335081" cy="64807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IMPACT ORGANIZATIONAL FACTORS</a:t>
            </a:r>
            <a:endParaRPr lang="nl-BE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" name="Ovaal 3"/>
          <p:cNvSpPr/>
          <p:nvPr/>
        </p:nvSpPr>
        <p:spPr>
          <a:xfrm>
            <a:off x="483781" y="5614907"/>
            <a:ext cx="1770163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effectLst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05414" y="5650365"/>
            <a:ext cx="135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800" dirty="0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Operator </a:t>
            </a:r>
            <a:r>
              <a:rPr lang="nl-BE" sz="1800" dirty="0" err="1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mistake</a:t>
            </a:r>
            <a:endParaRPr lang="nl-BE" sz="1800" dirty="0">
              <a:solidFill>
                <a:schemeClr val="bg1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7" name="Ovaal 6"/>
          <p:cNvSpPr/>
          <p:nvPr/>
        </p:nvSpPr>
        <p:spPr>
          <a:xfrm>
            <a:off x="414386" y="4548480"/>
            <a:ext cx="1668285" cy="662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effectLst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93728" y="4576690"/>
            <a:ext cx="129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800" dirty="0" err="1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Flaws</a:t>
            </a:r>
            <a:r>
              <a:rPr lang="nl-BE" sz="1800" dirty="0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 in Procedure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4046" y="3290046"/>
            <a:ext cx="950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err="1" smtClean="0"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Why</a:t>
            </a:r>
            <a:r>
              <a:rPr lang="nl-BE" sz="1600" b="1" dirty="0" smtClean="0"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 ?</a:t>
            </a:r>
            <a:endParaRPr lang="nl-BE" sz="1600" b="1" dirty="0">
              <a:effectLst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15" name="Ovaal 14"/>
          <p:cNvSpPr/>
          <p:nvPr/>
        </p:nvSpPr>
        <p:spPr>
          <a:xfrm>
            <a:off x="42225" y="3561802"/>
            <a:ext cx="2145972" cy="691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effectLst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cxnSp>
        <p:nvCxnSpPr>
          <p:cNvPr id="16" name="Rechte verbindingslijn met pijl 15"/>
          <p:cNvCxnSpPr>
            <a:stCxn id="8" idx="0"/>
            <a:endCxn id="15" idx="4"/>
          </p:cNvCxnSpPr>
          <p:nvPr/>
        </p:nvCxnSpPr>
        <p:spPr>
          <a:xfrm flipH="1" flipV="1">
            <a:off x="1115211" y="4253166"/>
            <a:ext cx="24231" cy="3235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221282" y="3606835"/>
            <a:ext cx="210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No </a:t>
            </a:r>
            <a:r>
              <a:rPr lang="nl-BE" sz="1800" dirty="0" err="1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one</a:t>
            </a:r>
            <a:r>
              <a:rPr lang="nl-BE" sz="1800" dirty="0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 checks </a:t>
            </a:r>
          </a:p>
          <a:p>
            <a:r>
              <a:rPr lang="nl-BE" sz="1800" dirty="0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the  procedures</a:t>
            </a:r>
            <a:endParaRPr lang="nl-BE" sz="1800" dirty="0">
              <a:solidFill>
                <a:schemeClr val="bg1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34" name="Ovaal 33"/>
          <p:cNvSpPr/>
          <p:nvPr/>
        </p:nvSpPr>
        <p:spPr>
          <a:xfrm>
            <a:off x="-156256" y="1569346"/>
            <a:ext cx="1890846" cy="766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effectLst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-59660" y="1768059"/>
            <a:ext cx="200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 err="1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Cost</a:t>
            </a:r>
            <a:r>
              <a:rPr lang="nl-BE" sz="1800" dirty="0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 </a:t>
            </a:r>
            <a:r>
              <a:rPr lang="nl-BE" sz="1800" dirty="0" err="1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cutting</a:t>
            </a:r>
            <a:r>
              <a:rPr lang="nl-BE" sz="1800" dirty="0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 ??</a:t>
            </a:r>
            <a:endParaRPr lang="nl-BE" sz="1800" dirty="0">
              <a:solidFill>
                <a:schemeClr val="bg1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58577" y="5311810"/>
            <a:ext cx="941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err="1" smtClean="0"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Why</a:t>
            </a:r>
            <a:r>
              <a:rPr lang="nl-BE" sz="1600" b="1" dirty="0" smtClean="0"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 ?</a:t>
            </a:r>
            <a:endParaRPr lang="nl-BE" sz="1600" b="1" dirty="0">
              <a:effectLst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58577" y="4171974"/>
            <a:ext cx="870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err="1" smtClean="0"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Why</a:t>
            </a:r>
            <a:r>
              <a:rPr lang="nl-BE" sz="1600" b="1" dirty="0" smtClean="0"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 ?</a:t>
            </a:r>
            <a:endParaRPr lang="nl-BE" sz="1600" b="1" dirty="0">
              <a:effectLst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40" name="Tekstvak 39"/>
          <p:cNvSpPr txBox="1"/>
          <p:nvPr/>
        </p:nvSpPr>
        <p:spPr>
          <a:xfrm rot="5400000">
            <a:off x="6004601" y="3632009"/>
            <a:ext cx="447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INCREASING </a:t>
            </a:r>
          </a:p>
          <a:p>
            <a:pPr algn="ctr"/>
            <a:r>
              <a:rPr lang="nl-BE" b="1" dirty="0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RISK REDUCTION  POTENTIAL</a:t>
            </a:r>
            <a:endParaRPr lang="nl-BE" b="1" dirty="0">
              <a:solidFill>
                <a:schemeClr val="bg1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25" name="Gelijkbenige driehoek 24"/>
          <p:cNvSpPr/>
          <p:nvPr/>
        </p:nvSpPr>
        <p:spPr bwMode="auto">
          <a:xfrm rot="10800000">
            <a:off x="1387648" y="900014"/>
            <a:ext cx="6231105" cy="5550350"/>
          </a:xfrm>
          <a:prstGeom prst="triangle">
            <a:avLst>
              <a:gd name="adj" fmla="val 48979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al 25"/>
          <p:cNvSpPr/>
          <p:nvPr/>
        </p:nvSpPr>
        <p:spPr>
          <a:xfrm>
            <a:off x="2549601" y="1537106"/>
            <a:ext cx="4058704" cy="11906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vaal 26"/>
          <p:cNvSpPr/>
          <p:nvPr/>
        </p:nvSpPr>
        <p:spPr>
          <a:xfrm>
            <a:off x="2948260" y="4505116"/>
            <a:ext cx="3618148" cy="863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kstvak 27"/>
          <p:cNvSpPr txBox="1"/>
          <p:nvPr/>
        </p:nvSpPr>
        <p:spPr>
          <a:xfrm>
            <a:off x="2948260" y="4634702"/>
            <a:ext cx="35479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err="1" smtClean="0">
                <a:solidFill>
                  <a:schemeClr val="bg1"/>
                </a:solidFill>
              </a:rPr>
              <a:t>Several</a:t>
            </a:r>
            <a:r>
              <a:rPr lang="nl-BE" sz="2000" b="1" dirty="0" smtClean="0">
                <a:solidFill>
                  <a:schemeClr val="bg1"/>
                </a:solidFill>
              </a:rPr>
              <a:t>  </a:t>
            </a:r>
            <a:r>
              <a:rPr lang="nl-BE" sz="1800" dirty="0" smtClean="0">
                <a:solidFill>
                  <a:schemeClr val="bg1"/>
                </a:solidFill>
              </a:rPr>
              <a:t>operators </a:t>
            </a:r>
            <a:r>
              <a:rPr lang="nl-BE" sz="1800" dirty="0" err="1" smtClean="0">
                <a:solidFill>
                  <a:schemeClr val="bg1"/>
                </a:solidFill>
              </a:rPr>
              <a:t>could</a:t>
            </a:r>
            <a:r>
              <a:rPr lang="nl-BE" sz="1800" dirty="0" smtClean="0">
                <a:solidFill>
                  <a:schemeClr val="bg1"/>
                </a:solidFill>
              </a:rPr>
              <a:t> </a:t>
            </a:r>
            <a:r>
              <a:rPr lang="nl-BE" sz="1800" dirty="0" err="1" smtClean="0">
                <a:solidFill>
                  <a:schemeClr val="bg1"/>
                </a:solidFill>
              </a:rPr>
              <a:t>be</a:t>
            </a:r>
            <a:r>
              <a:rPr lang="nl-BE" sz="1800" dirty="0" smtClean="0">
                <a:solidFill>
                  <a:schemeClr val="bg1"/>
                </a:solidFill>
              </a:rPr>
              <a:t> making the </a:t>
            </a:r>
            <a:r>
              <a:rPr lang="nl-BE" sz="1800" dirty="0" err="1" smtClean="0">
                <a:solidFill>
                  <a:schemeClr val="bg1"/>
                </a:solidFill>
              </a:rPr>
              <a:t>same</a:t>
            </a:r>
            <a:r>
              <a:rPr lang="nl-BE" sz="1800" dirty="0" smtClean="0">
                <a:solidFill>
                  <a:schemeClr val="bg1"/>
                </a:solidFill>
              </a:rPr>
              <a:t> error</a:t>
            </a:r>
            <a:endParaRPr lang="nl-BE" sz="1800" dirty="0">
              <a:solidFill>
                <a:schemeClr val="bg1"/>
              </a:solidFill>
            </a:endParaRPr>
          </a:p>
        </p:txBody>
      </p:sp>
      <p:sp>
        <p:nvSpPr>
          <p:cNvPr id="29" name="Ovaal 28"/>
          <p:cNvSpPr/>
          <p:nvPr/>
        </p:nvSpPr>
        <p:spPr>
          <a:xfrm>
            <a:off x="2889560" y="3568328"/>
            <a:ext cx="3688330" cy="7788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Tekstvak 30"/>
          <p:cNvSpPr txBox="1"/>
          <p:nvPr/>
        </p:nvSpPr>
        <p:spPr>
          <a:xfrm>
            <a:off x="2957861" y="3670051"/>
            <a:ext cx="37232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err="1">
                <a:solidFill>
                  <a:schemeClr val="bg1"/>
                </a:solidFill>
              </a:rPr>
              <a:t>Several</a:t>
            </a:r>
            <a:r>
              <a:rPr lang="nl-BE" sz="2000" b="1" dirty="0">
                <a:solidFill>
                  <a:schemeClr val="bg1"/>
                </a:solidFill>
              </a:rPr>
              <a:t> </a:t>
            </a:r>
            <a:r>
              <a:rPr lang="nl-BE" sz="1800" dirty="0" smtClean="0">
                <a:solidFill>
                  <a:schemeClr val="bg1"/>
                </a:solidFill>
              </a:rPr>
              <a:t>procedures</a:t>
            </a:r>
            <a:r>
              <a:rPr lang="nl-BE" sz="1800" b="1" dirty="0" smtClean="0">
                <a:solidFill>
                  <a:schemeClr val="bg1"/>
                </a:solidFill>
              </a:rPr>
              <a:t> </a:t>
            </a:r>
            <a:r>
              <a:rPr lang="nl-BE" sz="1800" dirty="0" err="1" smtClean="0">
                <a:solidFill>
                  <a:schemeClr val="bg1"/>
                </a:solidFill>
              </a:rPr>
              <a:t>can</a:t>
            </a:r>
            <a:r>
              <a:rPr lang="nl-BE" sz="1800" dirty="0" smtClean="0">
                <a:solidFill>
                  <a:schemeClr val="bg1"/>
                </a:solidFill>
              </a:rPr>
              <a:t> </a:t>
            </a:r>
            <a:r>
              <a:rPr lang="nl-BE" sz="1800" dirty="0" err="1" smtClean="0">
                <a:solidFill>
                  <a:schemeClr val="bg1"/>
                </a:solidFill>
              </a:rPr>
              <a:t>contain</a:t>
            </a:r>
            <a:r>
              <a:rPr lang="nl-BE" sz="1800" dirty="0" smtClean="0">
                <a:solidFill>
                  <a:schemeClr val="bg1"/>
                </a:solidFill>
              </a:rPr>
              <a:t> </a:t>
            </a:r>
            <a:r>
              <a:rPr lang="nl-BE" sz="1800" b="1" dirty="0" smtClean="0">
                <a:solidFill>
                  <a:schemeClr val="bg1"/>
                </a:solidFill>
              </a:rPr>
              <a:t>(</a:t>
            </a:r>
            <a:r>
              <a:rPr lang="nl-BE" sz="1800" b="1" dirty="0" err="1" smtClean="0">
                <a:solidFill>
                  <a:schemeClr val="bg1"/>
                </a:solidFill>
              </a:rPr>
              <a:t>several</a:t>
            </a:r>
            <a:r>
              <a:rPr lang="nl-BE" sz="1800" b="1" dirty="0" smtClean="0">
                <a:solidFill>
                  <a:schemeClr val="bg1"/>
                </a:solidFill>
              </a:rPr>
              <a:t>) </a:t>
            </a:r>
            <a:r>
              <a:rPr lang="nl-BE" sz="1800" dirty="0" err="1" smtClean="0">
                <a:solidFill>
                  <a:schemeClr val="bg1"/>
                </a:solidFill>
              </a:rPr>
              <a:t>flaws</a:t>
            </a:r>
            <a:endParaRPr lang="nl-BE" sz="1800" dirty="0">
              <a:solidFill>
                <a:schemeClr val="bg1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281910" y="1836080"/>
            <a:ext cx="488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err="1" smtClean="0">
                <a:solidFill>
                  <a:schemeClr val="bg1"/>
                </a:solidFill>
              </a:rPr>
              <a:t>Several</a:t>
            </a:r>
            <a:r>
              <a:rPr lang="nl-BE" sz="2000" b="1" dirty="0" smtClean="0">
                <a:solidFill>
                  <a:schemeClr val="bg1"/>
                </a:solidFill>
              </a:rPr>
              <a:t> </a:t>
            </a:r>
            <a:r>
              <a:rPr lang="nl-BE" dirty="0">
                <a:solidFill>
                  <a:schemeClr val="bg1"/>
                </a:solidFill>
              </a:rPr>
              <a:t>operators </a:t>
            </a:r>
            <a:r>
              <a:rPr lang="nl-BE" dirty="0" err="1">
                <a:solidFill>
                  <a:schemeClr val="bg1"/>
                </a:solidFill>
              </a:rPr>
              <a:t>could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making </a:t>
            </a:r>
            <a:endParaRPr lang="nl-BE" dirty="0" smtClean="0">
              <a:solidFill>
                <a:schemeClr val="bg1"/>
              </a:solidFill>
            </a:endParaRPr>
          </a:p>
          <a:p>
            <a:pPr algn="ctr"/>
            <a:r>
              <a:rPr lang="nl-BE" sz="1800" dirty="0" err="1" smtClean="0">
                <a:solidFill>
                  <a:schemeClr val="bg1"/>
                </a:solidFill>
              </a:rPr>
              <a:t>errors</a:t>
            </a:r>
            <a:r>
              <a:rPr lang="nl-BE" sz="1800" dirty="0" smtClean="0">
                <a:solidFill>
                  <a:schemeClr val="bg1"/>
                </a:solidFill>
              </a:rPr>
              <a:t> in </a:t>
            </a:r>
            <a:r>
              <a:rPr lang="nl-BE" sz="2000" b="1" dirty="0" err="1" smtClean="0">
                <a:solidFill>
                  <a:schemeClr val="bg1"/>
                </a:solidFill>
              </a:rPr>
              <a:t>several</a:t>
            </a:r>
            <a:r>
              <a:rPr lang="nl-BE" sz="2000" b="1" dirty="0" smtClean="0">
                <a:solidFill>
                  <a:schemeClr val="bg1"/>
                </a:solidFill>
              </a:rPr>
              <a:t> </a:t>
            </a:r>
            <a:r>
              <a:rPr lang="nl-BE" sz="1800" dirty="0" smtClean="0">
                <a:solidFill>
                  <a:schemeClr val="bg1"/>
                </a:solidFill>
              </a:rPr>
              <a:t>procedures</a:t>
            </a:r>
            <a:endParaRPr lang="nl-BE" sz="1800" dirty="0">
              <a:solidFill>
                <a:schemeClr val="bg1"/>
              </a:solidFill>
            </a:endParaRPr>
          </a:p>
        </p:txBody>
      </p:sp>
      <p:sp>
        <p:nvSpPr>
          <p:cNvPr id="36" name="Ovaal 35"/>
          <p:cNvSpPr/>
          <p:nvPr/>
        </p:nvSpPr>
        <p:spPr>
          <a:xfrm>
            <a:off x="3157393" y="5598617"/>
            <a:ext cx="4170413" cy="5386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Tekstvak 36"/>
          <p:cNvSpPr txBox="1"/>
          <p:nvPr/>
        </p:nvSpPr>
        <p:spPr>
          <a:xfrm>
            <a:off x="3275427" y="5664274"/>
            <a:ext cx="4030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err="1" smtClean="0">
                <a:solidFill>
                  <a:schemeClr val="bg1"/>
                </a:solidFill>
              </a:rPr>
              <a:t>Individual</a:t>
            </a:r>
            <a:r>
              <a:rPr lang="nl-BE" sz="2000" b="1" dirty="0" smtClean="0">
                <a:solidFill>
                  <a:schemeClr val="bg1"/>
                </a:solidFill>
              </a:rPr>
              <a:t> </a:t>
            </a:r>
            <a:r>
              <a:rPr lang="nl-BE" sz="1800" dirty="0" smtClean="0">
                <a:solidFill>
                  <a:schemeClr val="bg1"/>
                </a:solidFill>
              </a:rPr>
              <a:t>operator error</a:t>
            </a:r>
            <a:endParaRPr lang="nl-BE" sz="1800" dirty="0">
              <a:solidFill>
                <a:schemeClr val="bg1"/>
              </a:solidFill>
            </a:endParaRPr>
          </a:p>
        </p:txBody>
      </p:sp>
      <p:sp>
        <p:nvSpPr>
          <p:cNvPr id="45" name="PIJL-RECHTS 44"/>
          <p:cNvSpPr/>
          <p:nvPr/>
        </p:nvSpPr>
        <p:spPr bwMode="auto">
          <a:xfrm>
            <a:off x="2407994" y="5699552"/>
            <a:ext cx="673711" cy="336741"/>
          </a:xfrm>
          <a:prstGeom prst="rightArrow">
            <a:avLst/>
          </a:prstGeom>
          <a:solidFill>
            <a:srgbClr val="CC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PIJL-RECHTS 46"/>
          <p:cNvSpPr/>
          <p:nvPr/>
        </p:nvSpPr>
        <p:spPr bwMode="auto">
          <a:xfrm>
            <a:off x="2192541" y="4795317"/>
            <a:ext cx="632056" cy="321392"/>
          </a:xfrm>
          <a:prstGeom prst="rightArrow">
            <a:avLst/>
          </a:prstGeom>
          <a:solidFill>
            <a:srgbClr val="CC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Gekromde PIJL-LINKS 47"/>
          <p:cNvSpPr/>
          <p:nvPr/>
        </p:nvSpPr>
        <p:spPr bwMode="auto">
          <a:xfrm rot="10973244">
            <a:off x="2103362" y="2319934"/>
            <a:ext cx="887133" cy="1427921"/>
          </a:xfrm>
          <a:prstGeom prst="curvedLeftArrow">
            <a:avLst>
              <a:gd name="adj1" fmla="val 17595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49" name="PIJL-OMLAAG 48"/>
          <p:cNvSpPr/>
          <p:nvPr/>
        </p:nvSpPr>
        <p:spPr>
          <a:xfrm rot="10800000">
            <a:off x="7401318" y="516635"/>
            <a:ext cx="1683330" cy="61211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Tekstvak 49"/>
          <p:cNvSpPr txBox="1"/>
          <p:nvPr/>
        </p:nvSpPr>
        <p:spPr>
          <a:xfrm rot="5400000">
            <a:off x="5602321" y="3548316"/>
            <a:ext cx="528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chemeClr val="bg1"/>
                </a:solidFill>
              </a:rPr>
              <a:t>INCREASING</a:t>
            </a:r>
            <a:r>
              <a:rPr lang="nl-BE" sz="2400" b="1" dirty="0" smtClean="0">
                <a:solidFill>
                  <a:schemeClr val="bg1"/>
                </a:solidFill>
              </a:rPr>
              <a:t>                RISK</a:t>
            </a:r>
            <a:endParaRPr lang="nl-BE" sz="1600" b="1" dirty="0">
              <a:solidFill>
                <a:schemeClr val="bg1"/>
              </a:solidFill>
            </a:endParaRPr>
          </a:p>
        </p:txBody>
      </p:sp>
      <p:sp>
        <p:nvSpPr>
          <p:cNvPr id="52" name="PIJL-RECHTS 51"/>
          <p:cNvSpPr/>
          <p:nvPr/>
        </p:nvSpPr>
        <p:spPr bwMode="auto">
          <a:xfrm>
            <a:off x="2265428" y="3805170"/>
            <a:ext cx="632056" cy="321392"/>
          </a:xfrm>
          <a:prstGeom prst="rightArrow">
            <a:avLst/>
          </a:prstGeom>
          <a:solidFill>
            <a:srgbClr val="CC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3005180" y="2763951"/>
            <a:ext cx="405411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ORGANISATIONAL                       </a:t>
            </a:r>
            <a:r>
              <a:rPr lang="nl-BE" b="1" dirty="0" smtClean="0"/>
              <a:t> </a:t>
            </a:r>
            <a:r>
              <a:rPr lang="nl-BE" b="1" dirty="0" smtClean="0">
                <a:solidFill>
                  <a:schemeClr val="bg1"/>
                </a:solidFill>
              </a:rPr>
              <a:t>FACTORS</a:t>
            </a:r>
            <a:endParaRPr lang="nl-BE" b="1" dirty="0">
              <a:solidFill>
                <a:schemeClr val="bg1"/>
              </a:solidFill>
            </a:endParaRPr>
          </a:p>
        </p:txBody>
      </p:sp>
      <p:cxnSp>
        <p:nvCxnSpPr>
          <p:cNvPr id="76" name="Rechte verbindingslijn 75"/>
          <p:cNvCxnSpPr/>
          <p:nvPr/>
        </p:nvCxnSpPr>
        <p:spPr>
          <a:xfrm>
            <a:off x="774631" y="5481087"/>
            <a:ext cx="653127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jdelijke aanduiding voor dianumm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F82AED4-CBF7-4DC0-9AC2-69FFF118F050}" type="slidenum">
              <a:rPr lang="nl-BE" smtClean="0"/>
              <a:pPr algn="ctr"/>
              <a:t>14</a:t>
            </a:fld>
            <a:endParaRPr lang="nl-BE" dirty="0"/>
          </a:p>
        </p:txBody>
      </p:sp>
      <p:sp>
        <p:nvSpPr>
          <p:cNvPr id="51" name="Tekstvak 50"/>
          <p:cNvSpPr txBox="1"/>
          <p:nvPr/>
        </p:nvSpPr>
        <p:spPr>
          <a:xfrm>
            <a:off x="17566" y="1285378"/>
            <a:ext cx="793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err="1" smtClean="0"/>
              <a:t>Why</a:t>
            </a:r>
            <a:r>
              <a:rPr lang="nl-BE" sz="1600" b="1" dirty="0" smtClean="0"/>
              <a:t> ?</a:t>
            </a:r>
            <a:endParaRPr lang="nl-BE" sz="1600" b="1" dirty="0"/>
          </a:p>
        </p:txBody>
      </p:sp>
      <p:cxnSp>
        <p:nvCxnSpPr>
          <p:cNvPr id="71" name="Rechte verbindingslijn met pijl 70"/>
          <p:cNvCxnSpPr/>
          <p:nvPr/>
        </p:nvCxnSpPr>
        <p:spPr>
          <a:xfrm flipH="1" flipV="1">
            <a:off x="1169223" y="5212872"/>
            <a:ext cx="112920" cy="4041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stCxn id="34" idx="0"/>
          </p:cNvCxnSpPr>
          <p:nvPr/>
        </p:nvCxnSpPr>
        <p:spPr>
          <a:xfrm flipH="1" flipV="1">
            <a:off x="687107" y="1213732"/>
            <a:ext cx="102060" cy="3556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al 42"/>
          <p:cNvSpPr/>
          <p:nvPr/>
        </p:nvSpPr>
        <p:spPr>
          <a:xfrm>
            <a:off x="-4520" y="516635"/>
            <a:ext cx="1538922" cy="766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effectLst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43932" y="709702"/>
            <a:ext cx="149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 err="1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Strategy</a:t>
            </a:r>
            <a:r>
              <a:rPr lang="nl-BE" sz="1800" dirty="0" smtClean="0"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</a:rPr>
              <a:t>   ??</a:t>
            </a:r>
            <a:endParaRPr lang="nl-BE" sz="1800" dirty="0">
              <a:solidFill>
                <a:schemeClr val="bg1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6" name="Rechteraccolade 5"/>
          <p:cNvSpPr/>
          <p:nvPr/>
        </p:nvSpPr>
        <p:spPr>
          <a:xfrm>
            <a:off x="7059412" y="709702"/>
            <a:ext cx="559342" cy="4728972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3273104" y="6296696"/>
            <a:ext cx="28807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HUMAN  FACTORS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46" name="Ovaal 45"/>
          <p:cNvSpPr/>
          <p:nvPr/>
        </p:nvSpPr>
        <p:spPr>
          <a:xfrm>
            <a:off x="-105690" y="2612254"/>
            <a:ext cx="1890846" cy="669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-85986" y="2762360"/>
            <a:ext cx="200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Job is </a:t>
            </a:r>
            <a:r>
              <a:rPr lang="nl-BE" dirty="0" err="1" smtClean="0">
                <a:solidFill>
                  <a:schemeClr val="bg1"/>
                </a:solidFill>
              </a:rPr>
              <a:t>removed</a:t>
            </a:r>
            <a:endParaRPr lang="nl-BE" sz="1800" dirty="0">
              <a:solidFill>
                <a:schemeClr val="bg1"/>
              </a:solidFill>
            </a:endParaRPr>
          </a:p>
        </p:txBody>
      </p:sp>
      <p:cxnSp>
        <p:nvCxnSpPr>
          <p:cNvPr id="58" name="Rechte verbindingslijn met pijl 57"/>
          <p:cNvCxnSpPr/>
          <p:nvPr/>
        </p:nvCxnSpPr>
        <p:spPr>
          <a:xfrm flipH="1" flipV="1">
            <a:off x="751910" y="2332682"/>
            <a:ext cx="102060" cy="3556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vak 58"/>
          <p:cNvSpPr txBox="1"/>
          <p:nvPr/>
        </p:nvSpPr>
        <p:spPr>
          <a:xfrm>
            <a:off x="-4520" y="2336104"/>
            <a:ext cx="793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err="1" smtClean="0"/>
              <a:t>Why</a:t>
            </a:r>
            <a:r>
              <a:rPr lang="nl-BE" sz="1600" b="1" dirty="0" smtClean="0"/>
              <a:t> ?</a:t>
            </a:r>
            <a:endParaRPr lang="nl-BE" sz="1600" b="1" dirty="0"/>
          </a:p>
        </p:txBody>
      </p:sp>
    </p:spTree>
    <p:extLst>
      <p:ext uri="{BB962C8B-B14F-4D97-AF65-F5344CB8AC3E}">
        <p14:creationId xmlns:p14="http://schemas.microsoft.com/office/powerpoint/2010/main" val="1640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/>
      <p:bldP spid="15" grpId="0" animBg="1"/>
      <p:bldP spid="24" grpId="0"/>
      <p:bldP spid="34" grpId="0" animBg="1"/>
      <p:bldP spid="38" grpId="0"/>
      <p:bldP spid="41" grpId="0"/>
      <p:bldP spid="42" grpId="0"/>
      <p:bldP spid="40" grpId="0"/>
      <p:bldP spid="25" grpId="0" animBg="1"/>
      <p:bldP spid="26" grpId="0" animBg="1"/>
      <p:bldP spid="27" grpId="0" animBg="1"/>
      <p:bldP spid="28" grpId="0"/>
      <p:bldP spid="29" grpId="0" animBg="1"/>
      <p:bldP spid="31" grpId="0"/>
      <p:bldP spid="32" grpId="0"/>
      <p:bldP spid="36" grpId="0" animBg="1"/>
      <p:bldP spid="37" grpId="0"/>
      <p:bldP spid="45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1" grpId="0"/>
      <p:bldP spid="43" grpId="0" animBg="1"/>
      <p:bldP spid="44" grpId="0"/>
      <p:bldP spid="6" grpId="0" animBg="1"/>
      <p:bldP spid="10" grpId="0" animBg="1"/>
      <p:bldP spid="46" grpId="0" animBg="1"/>
      <p:bldP spid="54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nl-BE" dirty="0" err="1" smtClean="0"/>
              <a:t>So</a:t>
            </a:r>
            <a:r>
              <a:rPr lang="nl-BE" dirty="0" smtClean="0"/>
              <a:t>  the </a:t>
            </a:r>
            <a:r>
              <a:rPr lang="nl-BE" dirty="0" err="1" smtClean="0"/>
              <a:t>Journey</a:t>
            </a:r>
            <a:r>
              <a:rPr lang="nl-BE" dirty="0" smtClean="0"/>
              <a:t> </a:t>
            </a:r>
            <a:r>
              <a:rPr lang="nl-BE" dirty="0" err="1" smtClean="0"/>
              <a:t>became</a:t>
            </a:r>
            <a:r>
              <a:rPr lang="nl-BE" dirty="0" smtClean="0"/>
              <a:t> a project 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257800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2013  Conference  Göteborg (SE)</a:t>
            </a:r>
          </a:p>
          <a:p>
            <a:pPr lvl="1"/>
            <a:r>
              <a:rPr lang="nl-BE" dirty="0" smtClean="0"/>
              <a:t>Learning </a:t>
            </a:r>
            <a:r>
              <a:rPr lang="nl-BE" dirty="0" err="1" smtClean="0"/>
              <a:t>from</a:t>
            </a:r>
            <a:r>
              <a:rPr lang="nl-BE" dirty="0" smtClean="0"/>
              <a:t> Incidents (</a:t>
            </a:r>
            <a:r>
              <a:rPr lang="nl-BE" dirty="0" err="1" smtClean="0"/>
              <a:t>presentation</a:t>
            </a:r>
            <a:r>
              <a:rPr lang="nl-BE" dirty="0" smtClean="0"/>
              <a:t> of research on Audits on </a:t>
            </a:r>
            <a:r>
              <a:rPr lang="nl-BE" dirty="0" err="1" smtClean="0"/>
              <a:t>AccIncInv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Benchmark </a:t>
            </a:r>
            <a:r>
              <a:rPr lang="nl-BE" dirty="0" err="1" smtClean="0"/>
              <a:t>Study</a:t>
            </a:r>
            <a:endParaRPr lang="nl-BE" dirty="0" smtClean="0"/>
          </a:p>
          <a:p>
            <a:r>
              <a:rPr lang="nl-BE" dirty="0" smtClean="0"/>
              <a:t>2012 – 2016     Personal Research  in Safety </a:t>
            </a:r>
            <a:r>
              <a:rPr lang="nl-BE" dirty="0" err="1" smtClean="0"/>
              <a:t>literature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= &gt;  New(er) </a:t>
            </a:r>
            <a:r>
              <a:rPr lang="nl-BE" dirty="0" err="1" smtClean="0"/>
              <a:t>AccInc</a:t>
            </a:r>
            <a:r>
              <a:rPr lang="nl-BE" dirty="0" smtClean="0"/>
              <a:t> </a:t>
            </a:r>
            <a:r>
              <a:rPr lang="nl-BE" dirty="0" err="1" smtClean="0"/>
              <a:t>Investigations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     = &gt;  Combination System Thinking </a:t>
            </a:r>
            <a:r>
              <a:rPr lang="nl-BE" dirty="0" err="1" smtClean="0"/>
              <a:t>and</a:t>
            </a:r>
            <a:r>
              <a:rPr lang="nl-BE" dirty="0" smtClean="0"/>
              <a:t> Safety</a:t>
            </a:r>
          </a:p>
          <a:p>
            <a:pPr marL="0" indent="0">
              <a:buNone/>
            </a:pPr>
            <a:r>
              <a:rPr lang="nl-BE" dirty="0" smtClean="0"/>
              <a:t>	</a:t>
            </a:r>
            <a:r>
              <a:rPr lang="nl-BE" dirty="0" err="1" smtClean="0">
                <a:solidFill>
                  <a:srgbClr val="0070C0"/>
                </a:solidFill>
              </a:rPr>
              <a:t>Reason</a:t>
            </a:r>
            <a:r>
              <a:rPr lang="nl-BE" dirty="0" smtClean="0">
                <a:solidFill>
                  <a:srgbClr val="0070C0"/>
                </a:solidFill>
              </a:rPr>
              <a:t>, </a:t>
            </a:r>
            <a:r>
              <a:rPr lang="nl-BE" dirty="0" err="1" smtClean="0">
                <a:solidFill>
                  <a:srgbClr val="0070C0"/>
                </a:solidFill>
              </a:rPr>
              <a:t>Rasmussen</a:t>
            </a:r>
            <a:r>
              <a:rPr lang="nl-BE" dirty="0" smtClean="0">
                <a:solidFill>
                  <a:srgbClr val="0070C0"/>
                </a:solidFill>
              </a:rPr>
              <a:t>, </a:t>
            </a:r>
            <a:r>
              <a:rPr lang="nl-BE" dirty="0" err="1" smtClean="0">
                <a:solidFill>
                  <a:srgbClr val="0070C0"/>
                </a:solidFill>
              </a:rPr>
              <a:t>Hollnagel</a:t>
            </a:r>
            <a:r>
              <a:rPr lang="nl-BE" dirty="0" smtClean="0">
                <a:solidFill>
                  <a:srgbClr val="0070C0"/>
                </a:solidFill>
              </a:rPr>
              <a:t> , </a:t>
            </a:r>
            <a:r>
              <a:rPr lang="nl-BE" b="1" u="sng" dirty="0" smtClean="0">
                <a:solidFill>
                  <a:srgbClr val="0070C0"/>
                </a:solidFill>
              </a:rPr>
              <a:t>Nancy Leveson</a:t>
            </a:r>
          </a:p>
          <a:p>
            <a:r>
              <a:rPr lang="nl-BE" dirty="0" smtClean="0"/>
              <a:t>2015 Benchmark </a:t>
            </a:r>
            <a:r>
              <a:rPr lang="nl-BE" dirty="0" err="1" smtClean="0"/>
              <a:t>Study</a:t>
            </a:r>
            <a:r>
              <a:rPr lang="nl-BE" dirty="0" smtClean="0"/>
              <a:t> (MAHB)</a:t>
            </a:r>
            <a:r>
              <a:rPr lang="nl-BE" dirty="0" smtClean="0">
                <a:sym typeface="Wingdings" panose="05000000000000000000" pitchFamily="2" charset="2"/>
              </a:rPr>
              <a:t> </a:t>
            </a:r>
            <a:r>
              <a:rPr lang="nl-BE" sz="1900" b="1" dirty="0" err="1" smtClean="0">
                <a:sym typeface="Wingdings" panose="05000000000000000000" pitchFamily="2" charset="2"/>
              </a:rPr>
              <a:t>participation</a:t>
            </a:r>
            <a:r>
              <a:rPr lang="nl-BE" sz="1900" dirty="0" smtClean="0">
                <a:sym typeface="Wingdings" panose="05000000000000000000" pitchFamily="2" charset="2"/>
              </a:rPr>
              <a:t>  </a:t>
            </a:r>
            <a:r>
              <a:rPr lang="nl-BE" dirty="0" smtClean="0">
                <a:sym typeface="Wingdings" panose="05000000000000000000" pitchFamily="2" charset="2"/>
              </a:rPr>
              <a:t>CAST Nancy Leveson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2016 Project 	</a:t>
            </a:r>
            <a:r>
              <a:rPr lang="nl-BE" dirty="0" err="1" smtClean="0">
                <a:sym typeface="Wingdings" panose="05000000000000000000" pitchFamily="2" charset="2"/>
              </a:rPr>
              <a:t>Study</a:t>
            </a:r>
            <a:r>
              <a:rPr lang="nl-BE" dirty="0" smtClean="0">
                <a:sym typeface="Wingdings" panose="05000000000000000000" pitchFamily="2" charset="2"/>
              </a:rPr>
              <a:t> STAMP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Auditing</a:t>
            </a: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			     </a:t>
            </a:r>
            <a:r>
              <a:rPr lang="nl-BE" dirty="0" err="1" smtClean="0">
                <a:sym typeface="Wingdings" panose="05000000000000000000" pitchFamily="2" charset="2"/>
              </a:rPr>
              <a:t>Reinforcing</a:t>
            </a:r>
            <a:r>
              <a:rPr lang="nl-BE" dirty="0" smtClean="0">
                <a:sym typeface="Wingdings" panose="05000000000000000000" pitchFamily="2" charset="2"/>
              </a:rPr>
              <a:t> Loop </a:t>
            </a:r>
            <a:r>
              <a:rPr lang="nl-BE" dirty="0" err="1" smtClean="0">
                <a:sym typeface="Wingdings" panose="05000000000000000000" pitchFamily="2" charset="2"/>
              </a:rPr>
              <a:t>for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endParaRPr lang="nl-BE" sz="2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1200" dirty="0" smtClean="0">
                <a:sym typeface="Wingdings" panose="05000000000000000000" pitchFamily="2" charset="2"/>
              </a:rPr>
              <a:t>	</a:t>
            </a:r>
          </a:p>
          <a:p>
            <a:pPr marL="0" indent="0" algn="ctr">
              <a:buNone/>
            </a:pPr>
            <a:r>
              <a:rPr lang="nl-BE" dirty="0" smtClean="0">
                <a:sym typeface="Wingdings" panose="05000000000000000000" pitchFamily="2" charset="2"/>
              </a:rPr>
              <a:t>STAMP,CAST,STPA             on 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dirty="0" smtClean="0">
                <a:sym typeface="Wingdings" panose="05000000000000000000" pitchFamily="2" charset="2"/>
              </a:rPr>
              <a:t>			     Audits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15</a:t>
            </a:fld>
            <a:endParaRPr lang="nl-BE"/>
          </a:p>
        </p:txBody>
      </p:sp>
      <p:sp>
        <p:nvSpPr>
          <p:cNvPr id="7" name="Gekromde PIJL-OMLAAG 6"/>
          <p:cNvSpPr/>
          <p:nvPr/>
        </p:nvSpPr>
        <p:spPr>
          <a:xfrm>
            <a:off x="968135" y="5871026"/>
            <a:ext cx="6984776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Gekromde PIJL-OMLAAG 7"/>
          <p:cNvSpPr/>
          <p:nvPr/>
        </p:nvSpPr>
        <p:spPr>
          <a:xfrm rot="10800000">
            <a:off x="968135" y="6378206"/>
            <a:ext cx="6984776" cy="428924"/>
          </a:xfrm>
          <a:prstGeom prst="curvedDownArrow">
            <a:avLst>
              <a:gd name="adj1" fmla="val 50000"/>
              <a:gd name="adj2" fmla="val 50000"/>
              <a:gd name="adj3" fmla="val 12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5" y="231246"/>
            <a:ext cx="6624736" cy="990600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Project   WIP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719" y="1584608"/>
            <a:ext cx="91440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          Application  STAMP,CAST,STPA</a:t>
            </a:r>
            <a:r>
              <a:rPr lang="nl-BE" sz="1000" dirty="0" smtClean="0">
                <a:sym typeface="Wingdings" panose="05000000000000000000" pitchFamily="2" charset="2"/>
              </a:rPr>
              <a:t>  </a:t>
            </a:r>
            <a:r>
              <a:rPr lang="nl-BE" dirty="0" smtClean="0">
                <a:sym typeface="Wingdings" panose="05000000000000000000" pitchFamily="2" charset="2"/>
              </a:rPr>
              <a:t>on </a:t>
            </a:r>
            <a:r>
              <a:rPr lang="nl-BE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Audits</a:t>
            </a:r>
            <a:r>
              <a:rPr lang="nl-BE" dirty="0" smtClean="0">
                <a:sym typeface="Wingdings" panose="05000000000000000000" pitchFamily="2" charset="2"/>
              </a:rPr>
              <a:t> 	</a:t>
            </a:r>
            <a:endParaRPr lang="nl-B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BE" dirty="0" smtClean="0"/>
              <a:t>			</a:t>
            </a:r>
          </a:p>
          <a:p>
            <a:pPr marL="0" indent="0">
              <a:buNone/>
            </a:pPr>
            <a:endParaRPr lang="nl-BE" sz="1100" b="1" dirty="0"/>
          </a:p>
          <a:p>
            <a:pPr marL="0" indent="0">
              <a:buNone/>
            </a:pPr>
            <a:r>
              <a:rPr lang="nl-BE" b="1" dirty="0" smtClean="0"/>
              <a:t>		FIRST      PHAZE (2016 –present)</a:t>
            </a:r>
            <a:endParaRPr lang="nl-BE" b="1" dirty="0"/>
          </a:p>
          <a:p>
            <a:pPr marL="0" indent="0">
              <a:buNone/>
            </a:pPr>
            <a:r>
              <a:rPr lang="nl-BE" dirty="0" smtClean="0"/>
              <a:t>	</a:t>
            </a:r>
            <a:r>
              <a:rPr lang="nl-BE" b="1" dirty="0" smtClean="0"/>
              <a:t>			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>		</a:t>
            </a:r>
            <a:r>
              <a:rPr lang="nl-BE" dirty="0"/>
              <a:t> </a:t>
            </a:r>
            <a:r>
              <a:rPr lang="nl-BE" dirty="0" smtClean="0"/>
              <a:t>				</a:t>
            </a:r>
          </a:p>
          <a:p>
            <a:pPr marL="0" indent="0">
              <a:buNone/>
            </a:pPr>
            <a:r>
              <a:rPr lang="nl-BE" dirty="0" smtClean="0"/>
              <a:t>		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16</a:t>
            </a:fld>
            <a:endParaRPr lang="nl-BE"/>
          </a:p>
        </p:txBody>
      </p:sp>
      <p:sp>
        <p:nvSpPr>
          <p:cNvPr id="7" name="Gekromde PIJL-OMLAAG 6"/>
          <p:cNvSpPr/>
          <p:nvPr/>
        </p:nvSpPr>
        <p:spPr>
          <a:xfrm>
            <a:off x="648580" y="1221846"/>
            <a:ext cx="7128793" cy="504056"/>
          </a:xfrm>
          <a:prstGeom prst="curvedDownArrow">
            <a:avLst>
              <a:gd name="adj1" fmla="val 50000"/>
              <a:gd name="adj2" fmla="val 94190"/>
              <a:gd name="adj3" fmla="val 19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Gekromde PIJL-OMLAAG 7"/>
          <p:cNvSpPr/>
          <p:nvPr/>
        </p:nvSpPr>
        <p:spPr>
          <a:xfrm rot="10800000">
            <a:off x="517361" y="2047265"/>
            <a:ext cx="7115993" cy="459213"/>
          </a:xfrm>
          <a:prstGeom prst="curvedDownArrow">
            <a:avLst>
              <a:gd name="adj1" fmla="val 50000"/>
              <a:gd name="adj2" fmla="val 112354"/>
              <a:gd name="adj3" fmla="val 9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PIJL-OMLAAG 8"/>
          <p:cNvSpPr/>
          <p:nvPr/>
        </p:nvSpPr>
        <p:spPr>
          <a:xfrm>
            <a:off x="3969269" y="4083431"/>
            <a:ext cx="415102" cy="438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2774387" y="3341109"/>
            <a:ext cx="3219967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 err="1">
                <a:solidFill>
                  <a:srgbClr val="0070C0"/>
                </a:solidFill>
              </a:rPr>
              <a:t>Study</a:t>
            </a:r>
            <a:r>
              <a:rPr lang="nl-BE" b="1" dirty="0"/>
              <a:t>   </a:t>
            </a:r>
            <a:r>
              <a:rPr lang="nl-BE" b="1" dirty="0" smtClean="0"/>
              <a:t>STAMP/CAST/STPA </a:t>
            </a:r>
            <a:r>
              <a:rPr lang="nl-BE" b="1" dirty="0" err="1">
                <a:solidFill>
                  <a:srgbClr val="0070C0"/>
                </a:solidFill>
              </a:rPr>
              <a:t>if</a:t>
            </a:r>
            <a:r>
              <a:rPr lang="nl-BE" b="1" dirty="0">
                <a:solidFill>
                  <a:srgbClr val="0070C0"/>
                </a:solidFill>
              </a:rPr>
              <a:t> </a:t>
            </a:r>
            <a:r>
              <a:rPr lang="nl-BE" b="1" dirty="0" err="1">
                <a:solidFill>
                  <a:srgbClr val="0070C0"/>
                </a:solidFill>
              </a:rPr>
              <a:t>pragmatic</a:t>
            </a:r>
            <a:r>
              <a:rPr lang="nl-BE" b="1" dirty="0">
                <a:solidFill>
                  <a:srgbClr val="0070C0"/>
                </a:solidFill>
              </a:rPr>
              <a:t> </a:t>
            </a:r>
            <a:r>
              <a:rPr lang="nl-BE" b="1" dirty="0" err="1">
                <a:solidFill>
                  <a:srgbClr val="0070C0"/>
                </a:solidFill>
              </a:rPr>
              <a:t>for</a:t>
            </a:r>
            <a:r>
              <a:rPr lang="nl-BE" b="1" dirty="0">
                <a:solidFill>
                  <a:srgbClr val="0070C0"/>
                </a:solidFill>
              </a:rPr>
              <a:t> </a:t>
            </a:r>
            <a:r>
              <a:rPr lang="nl-BE" b="1" dirty="0" err="1" smtClean="0">
                <a:solidFill>
                  <a:srgbClr val="0070C0"/>
                </a:solidFill>
              </a:rPr>
              <a:t>auditing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768675" y="4638757"/>
            <a:ext cx="3219967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</a:lstStyle>
          <a:p>
            <a:pPr algn="ctr"/>
            <a:r>
              <a:rPr lang="nl-BE" b="1" dirty="0" err="1">
                <a:solidFill>
                  <a:srgbClr val="0070C0"/>
                </a:solidFill>
              </a:rPr>
              <a:t>Determine</a:t>
            </a:r>
            <a:r>
              <a:rPr lang="nl-BE" b="1" dirty="0"/>
              <a:t> </a:t>
            </a:r>
            <a:r>
              <a:rPr lang="nl-BE" b="1" dirty="0" err="1"/>
              <a:t>added</a:t>
            </a:r>
            <a:r>
              <a:rPr lang="nl-BE" b="1" dirty="0"/>
              <a:t> </a:t>
            </a:r>
            <a:r>
              <a:rPr lang="nl-BE" b="1" dirty="0" err="1"/>
              <a:t>value</a:t>
            </a:r>
            <a:r>
              <a:rPr lang="nl-BE" b="1" dirty="0"/>
              <a:t> </a:t>
            </a:r>
            <a:endParaRPr lang="nl-BE" b="1" dirty="0" smtClean="0"/>
          </a:p>
          <a:p>
            <a:pPr algn="ctr"/>
            <a:r>
              <a:rPr lang="nl-BE" b="1" dirty="0" err="1" smtClean="0">
                <a:solidFill>
                  <a:srgbClr val="0070C0"/>
                </a:solidFill>
              </a:rPr>
              <a:t>for</a:t>
            </a:r>
            <a:r>
              <a:rPr lang="nl-BE" b="1" dirty="0" smtClean="0">
                <a:solidFill>
                  <a:srgbClr val="0070C0"/>
                </a:solidFill>
              </a:rPr>
              <a:t> </a:t>
            </a:r>
            <a:r>
              <a:rPr lang="nl-BE" b="1" dirty="0" err="1" smtClean="0">
                <a:solidFill>
                  <a:srgbClr val="0070C0"/>
                </a:solidFill>
              </a:rPr>
              <a:t>auditing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30" name="PIJL-OMLAAG 29"/>
          <p:cNvSpPr/>
          <p:nvPr/>
        </p:nvSpPr>
        <p:spPr>
          <a:xfrm>
            <a:off x="4005425" y="5437488"/>
            <a:ext cx="415102" cy="438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Tekstvak 30"/>
          <p:cNvSpPr txBox="1"/>
          <p:nvPr/>
        </p:nvSpPr>
        <p:spPr>
          <a:xfrm>
            <a:off x="2804831" y="5992814"/>
            <a:ext cx="3219967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</a:lstStyle>
          <a:p>
            <a:pPr algn="ctr"/>
            <a:r>
              <a:rPr lang="nl-BE" b="1" dirty="0" err="1" smtClean="0">
                <a:solidFill>
                  <a:srgbClr val="0070C0"/>
                </a:solidFill>
              </a:rPr>
              <a:t>Execution</a:t>
            </a:r>
            <a:r>
              <a:rPr lang="nl-BE" b="1" dirty="0" smtClean="0">
                <a:solidFill>
                  <a:srgbClr val="0070C0"/>
                </a:solidFill>
              </a:rPr>
              <a:t> 1</a:t>
            </a:r>
            <a:endParaRPr lang="nl-B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20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AUDITING    </a:t>
            </a:r>
            <a:r>
              <a:rPr lang="nl-BE" sz="6000" dirty="0" smtClean="0"/>
              <a:t>[</a:t>
            </a:r>
            <a:r>
              <a:rPr lang="nl-BE" dirty="0" smtClean="0"/>
              <a:t>STAMP </a:t>
            </a:r>
            <a:r>
              <a:rPr lang="nl-BE" dirty="0" err="1" smtClean="0"/>
              <a:t>use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AUDITING</a:t>
            </a:r>
            <a:r>
              <a:rPr lang="nl-BE" sz="6000" dirty="0" smtClean="0"/>
              <a:t>]</a:t>
            </a:r>
            <a:endParaRPr lang="nl-BE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98997"/>
          </a:xfrm>
        </p:spPr>
        <p:txBody>
          <a:bodyPr/>
          <a:lstStyle/>
          <a:p>
            <a:pPr marL="0" indent="0" algn="ctr">
              <a:buNone/>
            </a:pPr>
            <a:r>
              <a:rPr lang="nl-BE" sz="3200" b="1" dirty="0" smtClean="0"/>
              <a:t>HOW ??</a:t>
            </a:r>
          </a:p>
          <a:p>
            <a:pPr marL="0" indent="0" algn="ctr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17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images-na.ssl-images-amazon.com/images/I/41Ouf5TaIXL._SX389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2476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971600" y="601442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AUDIT</a:t>
            </a:r>
            <a:r>
              <a:rPr lang="nl-BE" sz="3200" dirty="0" smtClean="0"/>
              <a:t>   </a:t>
            </a:r>
            <a:endParaRPr lang="nl-BE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5724128" y="605476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The </a:t>
            </a:r>
            <a:r>
              <a:rPr lang="nl-BE" sz="3200" b="1" dirty="0" smtClean="0"/>
              <a:t>BOOK</a:t>
            </a:r>
            <a:r>
              <a:rPr lang="nl-BE" sz="3200" dirty="0" smtClean="0"/>
              <a:t> 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75346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990600"/>
          </a:xfrm>
        </p:spPr>
        <p:txBody>
          <a:bodyPr>
            <a:normAutofit/>
          </a:bodyPr>
          <a:lstStyle/>
          <a:p>
            <a:r>
              <a:rPr lang="nl-BE" dirty="0" err="1" smtClean="0"/>
              <a:t>Added</a:t>
            </a:r>
            <a:r>
              <a:rPr lang="nl-BE" dirty="0" smtClean="0"/>
              <a:t> </a:t>
            </a:r>
            <a:r>
              <a:rPr lang="nl-BE" dirty="0" err="1" smtClean="0"/>
              <a:t>value</a:t>
            </a:r>
            <a:r>
              <a:rPr lang="nl-BE" dirty="0" smtClean="0"/>
              <a:t> of </a:t>
            </a:r>
            <a:r>
              <a:rPr lang="nl-BE" b="1" dirty="0" smtClean="0"/>
              <a:t>STAMP/CAST/STPA  (1)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216" y="1339552"/>
            <a:ext cx="9144000" cy="55184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nl-BE" dirty="0" smtClean="0"/>
              <a:t>IMHO :  </a:t>
            </a:r>
            <a:r>
              <a:rPr lang="nl-BE" b="1" dirty="0" smtClean="0">
                <a:solidFill>
                  <a:srgbClr val="0070C0"/>
                </a:solidFill>
              </a:rPr>
              <a:t>Three</a:t>
            </a:r>
            <a:r>
              <a:rPr lang="nl-BE" dirty="0" smtClean="0"/>
              <a:t> large </a:t>
            </a:r>
            <a:r>
              <a:rPr lang="nl-BE" dirty="0" err="1" smtClean="0"/>
              <a:t>added</a:t>
            </a:r>
            <a:r>
              <a:rPr lang="nl-BE" dirty="0" smtClean="0"/>
              <a:t> </a:t>
            </a:r>
            <a:r>
              <a:rPr lang="nl-BE" dirty="0" err="1" smtClean="0"/>
              <a:t>values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Auditing: (1st)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 smtClean="0"/>
          </a:p>
          <a:p>
            <a:endParaRPr lang="nl-BE" sz="700" dirty="0"/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</a:t>
            </a:r>
            <a:r>
              <a:rPr lang="nl-BE" b="1" dirty="0" smtClean="0"/>
              <a:t>1/. -  </a:t>
            </a:r>
            <a:r>
              <a:rPr lang="nl-BE" b="1" dirty="0" err="1" smtClean="0">
                <a:solidFill>
                  <a:srgbClr val="0070C0"/>
                </a:solidFill>
              </a:rPr>
              <a:t>Methodical</a:t>
            </a:r>
            <a:r>
              <a:rPr lang="nl-BE" b="1" dirty="0" smtClean="0">
                <a:solidFill>
                  <a:srgbClr val="0070C0"/>
                </a:solidFill>
              </a:rPr>
              <a:t> </a:t>
            </a:r>
            <a:r>
              <a:rPr lang="nl-BE" b="1" dirty="0" err="1" smtClean="0">
                <a:solidFill>
                  <a:srgbClr val="0070C0"/>
                </a:solidFill>
              </a:rPr>
              <a:t>value</a:t>
            </a:r>
            <a:r>
              <a:rPr lang="nl-BE" dirty="0" smtClean="0"/>
              <a:t>: </a:t>
            </a:r>
            <a:r>
              <a:rPr lang="nl-BE" sz="2000" dirty="0" err="1" smtClean="0"/>
              <a:t>safety</a:t>
            </a:r>
            <a:r>
              <a:rPr lang="nl-BE" sz="2000" dirty="0" smtClean="0"/>
              <a:t> </a:t>
            </a:r>
            <a:r>
              <a:rPr lang="nl-BE" sz="2000" dirty="0" err="1" smtClean="0"/>
              <a:t>treated</a:t>
            </a:r>
            <a:r>
              <a:rPr lang="nl-BE" sz="2000" dirty="0" smtClean="0"/>
              <a:t> as a </a:t>
            </a:r>
            <a:r>
              <a:rPr lang="nl-BE" sz="2000" b="1" dirty="0" smtClean="0"/>
              <a:t>CONTROL PROBLEM</a:t>
            </a:r>
          </a:p>
          <a:p>
            <a:pPr marL="0" indent="0">
              <a:buNone/>
            </a:pPr>
            <a:endParaRPr lang="nl-BE" sz="2000" b="1" dirty="0" smtClean="0"/>
          </a:p>
          <a:p>
            <a:pPr marL="0" indent="0">
              <a:buNone/>
            </a:pPr>
            <a:endParaRPr lang="nl-BE" sz="2000" b="1" dirty="0" smtClean="0"/>
          </a:p>
          <a:p>
            <a:pPr marL="0" indent="0">
              <a:buNone/>
            </a:pPr>
            <a:endParaRPr lang="nl-BE" sz="2000" b="1" dirty="0" smtClean="0"/>
          </a:p>
          <a:p>
            <a:pPr marL="0" indent="0">
              <a:buNone/>
            </a:pPr>
            <a:r>
              <a:rPr lang="nl-BE" sz="2000" b="1" dirty="0" smtClean="0"/>
              <a:t>“</a:t>
            </a:r>
            <a:r>
              <a:rPr lang="nl-BE" sz="2000" b="1" dirty="0" err="1" smtClean="0"/>
              <a:t>hierarchical</a:t>
            </a:r>
            <a:r>
              <a:rPr lang="nl-BE" sz="2000" b="1" dirty="0" smtClean="0"/>
              <a:t> control </a:t>
            </a:r>
            <a:r>
              <a:rPr lang="nl-BE" sz="2000" b="1" dirty="0" err="1" smtClean="0"/>
              <a:t>structure</a:t>
            </a:r>
            <a:r>
              <a:rPr lang="nl-BE" sz="2000" b="1" dirty="0" smtClean="0"/>
              <a:t>”</a:t>
            </a:r>
            <a:r>
              <a:rPr lang="nl-BE" sz="2000" dirty="0" smtClean="0"/>
              <a:t> 	</a:t>
            </a:r>
            <a:r>
              <a:rPr lang="nl-BE" dirty="0" smtClean="0"/>
              <a:t>			    								</a:t>
            </a:r>
            <a:endParaRPr lang="nl-BE" sz="2000" dirty="0"/>
          </a:p>
          <a:p>
            <a:pPr marL="0" indent="0">
              <a:buNone/>
            </a:pPr>
            <a:r>
              <a:rPr lang="nl-BE" sz="2000" dirty="0" smtClean="0"/>
              <a:t>								</a:t>
            </a:r>
            <a:r>
              <a:rPr lang="nl-BE" sz="2000" dirty="0"/>
              <a:t> </a:t>
            </a:r>
            <a:r>
              <a:rPr lang="nl-BE" sz="2000" dirty="0" smtClean="0"/>
              <a:t>      models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	</a:t>
            </a:r>
          </a:p>
          <a:p>
            <a:pPr marL="0" indent="0">
              <a:buNone/>
            </a:pPr>
            <a:r>
              <a:rPr lang="nl-BE" sz="2000" dirty="0" err="1" smtClean="0"/>
              <a:t>with</a:t>
            </a:r>
            <a:endParaRPr lang="nl-BE" sz="2000" dirty="0" smtClean="0"/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 smtClean="0"/>
              <a:t>  - information </a:t>
            </a:r>
            <a:r>
              <a:rPr lang="nl-BE" sz="2000" dirty="0" err="1" smtClean="0"/>
              <a:t>flows</a:t>
            </a:r>
            <a:r>
              <a:rPr lang="nl-BE" sz="2000" dirty="0" smtClean="0"/>
              <a:t> (</a:t>
            </a:r>
            <a:r>
              <a:rPr lang="nl-BE" sz="2000" dirty="0" err="1" smtClean="0"/>
              <a:t>from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) </a:t>
            </a:r>
          </a:p>
          <a:p>
            <a:pPr marL="0" indent="0">
              <a:buNone/>
            </a:pPr>
            <a:r>
              <a:rPr lang="nl-BE" sz="2000" dirty="0" smtClean="0"/>
              <a:t>		</a:t>
            </a:r>
            <a:endParaRPr lang="nl-BE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sz="2000" dirty="0"/>
              <a:t>	 </a:t>
            </a:r>
            <a:r>
              <a:rPr lang="nl-BE" sz="2000" dirty="0" smtClean="0"/>
              <a:t> - controlling </a:t>
            </a:r>
            <a:r>
              <a:rPr lang="nl-BE" sz="2000" dirty="0" err="1" smtClean="0"/>
              <a:t>constraints</a:t>
            </a:r>
            <a:endParaRPr lang="nl-BE" sz="2000" dirty="0" smtClean="0"/>
          </a:p>
          <a:p>
            <a:pPr marL="0" indent="0">
              <a:buNone/>
            </a:pPr>
            <a:endParaRPr lang="nl-BE" sz="2000" dirty="0" smtClean="0"/>
          </a:p>
          <a:p>
            <a:pPr marL="0" indent="0">
              <a:buNone/>
            </a:pPr>
            <a:r>
              <a:rPr lang="nl-BE" sz="2000" dirty="0"/>
              <a:t>	 </a:t>
            </a:r>
            <a:r>
              <a:rPr lang="nl-BE" sz="2000" dirty="0" smtClean="0"/>
              <a:t> - different levels of </a:t>
            </a:r>
            <a:r>
              <a:rPr lang="nl-BE" sz="2000" dirty="0" err="1" smtClean="0"/>
              <a:t>responsibilities</a:t>
            </a:r>
            <a:r>
              <a:rPr lang="nl-BE" dirty="0"/>
              <a:t>	</a:t>
            </a:r>
            <a:r>
              <a:rPr lang="nl-BE" dirty="0" smtClean="0"/>
              <a:t>	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18</a:t>
            </a:fld>
            <a:endParaRPr lang="nl-BE"/>
          </a:p>
        </p:txBody>
      </p:sp>
      <p:sp>
        <p:nvSpPr>
          <p:cNvPr id="11" name="PIJL-RECHTS 10"/>
          <p:cNvSpPr/>
          <p:nvPr/>
        </p:nvSpPr>
        <p:spPr>
          <a:xfrm>
            <a:off x="0" y="2268026"/>
            <a:ext cx="51627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oelichting met PIJL-RECHTS 13"/>
          <p:cNvSpPr/>
          <p:nvPr/>
        </p:nvSpPr>
        <p:spPr>
          <a:xfrm>
            <a:off x="4790820" y="5085764"/>
            <a:ext cx="577154" cy="1311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-RECHTS 14"/>
          <p:cNvSpPr/>
          <p:nvPr/>
        </p:nvSpPr>
        <p:spPr>
          <a:xfrm>
            <a:off x="4129036" y="297887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kstvak 15"/>
          <p:cNvSpPr txBox="1"/>
          <p:nvPr/>
        </p:nvSpPr>
        <p:spPr>
          <a:xfrm>
            <a:off x="4790820" y="3861048"/>
            <a:ext cx="2880320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b="1" dirty="0" err="1">
                <a:solidFill>
                  <a:srgbClr val="FF0000"/>
                </a:solidFill>
              </a:rPr>
              <a:t>very</a:t>
            </a:r>
            <a:r>
              <a:rPr lang="nl-BE" sz="2000" b="1" dirty="0">
                <a:solidFill>
                  <a:srgbClr val="FF0000"/>
                </a:solidFill>
              </a:rPr>
              <a:t> </a:t>
            </a:r>
            <a:r>
              <a:rPr lang="nl-BE" sz="2000" b="1" dirty="0" err="1">
                <a:solidFill>
                  <a:srgbClr val="FF0000"/>
                </a:solidFill>
              </a:rPr>
              <a:t>useful</a:t>
            </a:r>
            <a:r>
              <a:rPr lang="nl-BE" sz="2000" b="1" dirty="0">
                <a:solidFill>
                  <a:srgbClr val="FF0000"/>
                </a:solidFill>
              </a:rPr>
              <a:t> </a:t>
            </a:r>
            <a:r>
              <a:rPr lang="nl-BE" sz="2000" b="1" dirty="0" err="1">
                <a:solidFill>
                  <a:srgbClr val="FF0000"/>
                </a:solidFill>
              </a:rPr>
              <a:t>structural</a:t>
            </a:r>
            <a:r>
              <a:rPr lang="nl-BE" sz="2000" b="1" dirty="0">
                <a:solidFill>
                  <a:srgbClr val="FF0000"/>
                </a:solidFill>
              </a:rPr>
              <a:t> </a:t>
            </a:r>
            <a:endParaRPr lang="nl-BE" sz="2000" dirty="0"/>
          </a:p>
        </p:txBody>
      </p:sp>
      <p:sp>
        <p:nvSpPr>
          <p:cNvPr id="17" name="Tekstvak 16"/>
          <p:cNvSpPr txBox="1"/>
          <p:nvPr/>
        </p:nvSpPr>
        <p:spPr>
          <a:xfrm>
            <a:off x="5761816" y="5899660"/>
            <a:ext cx="2304256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nl-BE" dirty="0" err="1"/>
              <a:t>Auditable</a:t>
            </a:r>
            <a:r>
              <a:rPr lang="nl-BE" dirty="0"/>
              <a:t> </a:t>
            </a:r>
            <a:r>
              <a:rPr lang="nl-BE" dirty="0" smtClean="0"/>
              <a:t>objects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4790820" y="2995222"/>
            <a:ext cx="381410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/>
              <a:t>Large </a:t>
            </a:r>
            <a:r>
              <a:rPr lang="nl-BE" b="1" dirty="0" err="1" smtClean="0">
                <a:solidFill>
                  <a:srgbClr val="FF0000"/>
                </a:solidFill>
              </a:rPr>
              <a:t>structural</a:t>
            </a:r>
            <a:r>
              <a:rPr lang="nl-BE" b="1" dirty="0" smtClean="0">
                <a:solidFill>
                  <a:srgbClr val="FF0000"/>
                </a:solidFill>
              </a:rPr>
              <a:t> FRAMEWORK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18" name="PIJL-RECHTS 17"/>
          <p:cNvSpPr/>
          <p:nvPr/>
        </p:nvSpPr>
        <p:spPr>
          <a:xfrm>
            <a:off x="4107904" y="3881083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LAAG 6"/>
          <p:cNvSpPr/>
          <p:nvPr/>
        </p:nvSpPr>
        <p:spPr>
          <a:xfrm>
            <a:off x="516271" y="4110208"/>
            <a:ext cx="86409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6229844" y="4901098"/>
            <a:ext cx="93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MORE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5919454" y="5372132"/>
            <a:ext cx="155683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BE" b="1" dirty="0" err="1">
                <a:solidFill>
                  <a:srgbClr val="FF0000"/>
                </a:solidFill>
              </a:rPr>
              <a:t>fundamental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75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6" grpId="0" animBg="1"/>
      <p:bldP spid="18" grpId="0" animBg="1"/>
      <p:bldP spid="7" grpId="0" animBg="1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90600"/>
          </a:xfrm>
        </p:spPr>
        <p:txBody>
          <a:bodyPr>
            <a:normAutofit/>
          </a:bodyPr>
          <a:lstStyle/>
          <a:p>
            <a:r>
              <a:rPr lang="nl-BE" dirty="0" err="1" smtClean="0"/>
              <a:t>Added</a:t>
            </a:r>
            <a:r>
              <a:rPr lang="nl-BE" dirty="0" smtClean="0"/>
              <a:t> </a:t>
            </a:r>
            <a:r>
              <a:rPr lang="nl-BE" dirty="0" err="1" smtClean="0"/>
              <a:t>value</a:t>
            </a:r>
            <a:r>
              <a:rPr lang="nl-BE" dirty="0" smtClean="0"/>
              <a:t> of </a:t>
            </a:r>
            <a:r>
              <a:rPr lang="nl-BE" b="1" dirty="0" smtClean="0"/>
              <a:t>STAMP/CAST/STPA  (2)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216" y="1339552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dirty="0" smtClean="0"/>
              <a:t>IMHO :  </a:t>
            </a:r>
            <a:r>
              <a:rPr lang="nl-BE" b="1" dirty="0" smtClean="0">
                <a:solidFill>
                  <a:srgbClr val="0070C0"/>
                </a:solidFill>
              </a:rPr>
              <a:t>Three</a:t>
            </a:r>
            <a:r>
              <a:rPr lang="nl-BE" dirty="0" smtClean="0"/>
              <a:t> large </a:t>
            </a:r>
            <a:r>
              <a:rPr lang="nl-BE" dirty="0" err="1" smtClean="0"/>
              <a:t>added</a:t>
            </a:r>
            <a:r>
              <a:rPr lang="nl-BE" dirty="0" smtClean="0"/>
              <a:t> </a:t>
            </a:r>
            <a:r>
              <a:rPr lang="nl-BE" dirty="0" err="1" smtClean="0"/>
              <a:t>values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Auditing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(2nd)</a:t>
            </a:r>
            <a:endParaRPr lang="nl-BE" dirty="0" smtClean="0"/>
          </a:p>
          <a:p>
            <a:endParaRPr lang="nl-BE" sz="700" dirty="0"/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</a:t>
            </a:r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r>
              <a:rPr lang="nl-BE" dirty="0" smtClean="0"/>
              <a:t>	</a:t>
            </a:r>
            <a:r>
              <a:rPr lang="nl-BE" dirty="0"/>
              <a:t> </a:t>
            </a:r>
            <a:r>
              <a:rPr lang="nl-BE" b="1" dirty="0" smtClean="0"/>
              <a:t>2/. – </a:t>
            </a:r>
            <a:r>
              <a:rPr lang="nl-BE" b="1" dirty="0">
                <a:solidFill>
                  <a:srgbClr val="0070C0"/>
                </a:solidFill>
              </a:rPr>
              <a:t>Different </a:t>
            </a:r>
            <a:r>
              <a:rPr lang="nl-BE" b="1" dirty="0" smtClean="0">
                <a:solidFill>
                  <a:srgbClr val="0070C0"/>
                </a:solidFill>
              </a:rPr>
              <a:t>Levels  / </a:t>
            </a:r>
            <a:r>
              <a:rPr lang="nl-BE" b="1" dirty="0" err="1" smtClean="0">
                <a:solidFill>
                  <a:srgbClr val="0070C0"/>
                </a:solidFill>
              </a:rPr>
              <a:t>Upscaling</a:t>
            </a:r>
            <a:r>
              <a:rPr lang="nl-BE" b="1" dirty="0" smtClean="0">
                <a:solidFill>
                  <a:srgbClr val="0070C0"/>
                </a:solidFill>
              </a:rPr>
              <a:t> of models </a:t>
            </a:r>
            <a:r>
              <a:rPr lang="nl-BE" dirty="0" smtClean="0"/>
              <a:t>:</a:t>
            </a:r>
          </a:p>
          <a:p>
            <a:pPr marL="274320" lvl="1" indent="0">
              <a:buNone/>
            </a:pPr>
            <a:r>
              <a:rPr lang="nl-BE" sz="2400" dirty="0" smtClean="0"/>
              <a:t>		</a:t>
            </a:r>
            <a:r>
              <a:rPr lang="nl-BE" b="1" dirty="0" smtClean="0">
                <a:solidFill>
                  <a:srgbClr val="0070C0"/>
                </a:solidFill>
              </a:rPr>
              <a:t>micro</a:t>
            </a:r>
            <a:r>
              <a:rPr lang="nl-BE" b="1" dirty="0" smtClean="0"/>
              <a:t> </a:t>
            </a:r>
            <a:r>
              <a:rPr lang="nl-BE" b="1" dirty="0"/>
              <a:t>model </a:t>
            </a:r>
            <a:r>
              <a:rPr lang="nl-BE" b="1" dirty="0" smtClean="0"/>
              <a:t>– </a:t>
            </a:r>
            <a:r>
              <a:rPr lang="nl-BE" b="1" dirty="0" err="1" smtClean="0">
                <a:solidFill>
                  <a:srgbClr val="0070C0"/>
                </a:solidFill>
              </a:rPr>
              <a:t>meso</a:t>
            </a:r>
            <a:r>
              <a:rPr lang="nl-BE" b="1" dirty="0" smtClean="0">
                <a:solidFill>
                  <a:srgbClr val="0070C0"/>
                </a:solidFill>
              </a:rPr>
              <a:t> </a:t>
            </a:r>
            <a:r>
              <a:rPr lang="nl-BE" b="1" dirty="0" smtClean="0"/>
              <a:t>model – </a:t>
            </a:r>
            <a:r>
              <a:rPr lang="nl-BE" b="1" dirty="0" smtClean="0">
                <a:solidFill>
                  <a:srgbClr val="0070C0"/>
                </a:solidFill>
              </a:rPr>
              <a:t>macro</a:t>
            </a:r>
            <a:r>
              <a:rPr lang="nl-BE" b="1" dirty="0" smtClean="0"/>
              <a:t> model</a:t>
            </a:r>
            <a:endParaRPr lang="nl-BE" sz="1800" b="1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19</a:t>
            </a:fld>
            <a:endParaRPr lang="nl-BE"/>
          </a:p>
        </p:txBody>
      </p:sp>
      <p:sp>
        <p:nvSpPr>
          <p:cNvPr id="8" name="PIJL-RECHTS 7"/>
          <p:cNvSpPr/>
          <p:nvPr/>
        </p:nvSpPr>
        <p:spPr>
          <a:xfrm>
            <a:off x="1259633" y="3573016"/>
            <a:ext cx="619268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1403648" y="4005836"/>
            <a:ext cx="525658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nl-BE" dirty="0" err="1"/>
              <a:t>Enlargement</a:t>
            </a:r>
            <a:r>
              <a:rPr lang="nl-BE" dirty="0"/>
              <a:t> of  scope 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   </a:t>
            </a:r>
            <a:r>
              <a:rPr lang="nl-BE" dirty="0" err="1" smtClean="0"/>
              <a:t>framework</a:t>
            </a:r>
            <a:endParaRPr lang="nl-BE" dirty="0"/>
          </a:p>
        </p:txBody>
      </p:sp>
      <p:sp>
        <p:nvSpPr>
          <p:cNvPr id="12" name="PIJL-RECHTS 11"/>
          <p:cNvSpPr/>
          <p:nvPr/>
        </p:nvSpPr>
        <p:spPr>
          <a:xfrm>
            <a:off x="300664" y="2763220"/>
            <a:ext cx="6115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39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Professional Background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Timeline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44616"/>
          </a:xfrm>
        </p:spPr>
        <p:txBody>
          <a:bodyPr>
            <a:normAutofit fontScale="92500" lnSpcReduction="20000"/>
          </a:bodyPr>
          <a:lstStyle/>
          <a:p>
            <a:r>
              <a:rPr lang="nl-BE" sz="2000" dirty="0" smtClean="0"/>
              <a:t>1979  : Chemical Engineer</a:t>
            </a:r>
          </a:p>
          <a:p>
            <a:endParaRPr lang="nl-BE" sz="1050" dirty="0" smtClean="0"/>
          </a:p>
          <a:p>
            <a:pPr lvl="0">
              <a:buClr>
                <a:srgbClr val="93A299"/>
              </a:buClr>
            </a:pPr>
            <a:r>
              <a:rPr lang="nl-BE" sz="2000" dirty="0" smtClean="0">
                <a:solidFill>
                  <a:srgbClr val="292934"/>
                </a:solidFill>
              </a:rPr>
              <a:t>1979  </a:t>
            </a:r>
            <a:r>
              <a:rPr lang="nl-BE" sz="2000" dirty="0">
                <a:solidFill>
                  <a:srgbClr val="292934"/>
                </a:solidFill>
              </a:rPr>
              <a:t>-   </a:t>
            </a:r>
            <a:r>
              <a:rPr lang="nl-BE" sz="2000" dirty="0" smtClean="0">
                <a:solidFill>
                  <a:srgbClr val="292934"/>
                </a:solidFill>
              </a:rPr>
              <a:t>1982</a:t>
            </a:r>
            <a:endParaRPr lang="nl-BE" sz="2000" dirty="0">
              <a:solidFill>
                <a:srgbClr val="292934"/>
              </a:solidFill>
            </a:endParaRPr>
          </a:p>
          <a:p>
            <a:r>
              <a:rPr lang="nl-BE" sz="2000" dirty="0" smtClean="0"/>
              <a:t>         : 3 </a:t>
            </a:r>
            <a:r>
              <a:rPr lang="nl-BE" sz="2000" dirty="0" err="1" smtClean="0"/>
              <a:t>yr</a:t>
            </a:r>
            <a:r>
              <a:rPr lang="nl-BE" sz="2000" dirty="0" smtClean="0"/>
              <a:t> Research 	Chemical </a:t>
            </a:r>
            <a:r>
              <a:rPr lang="nl-BE" sz="2000" dirty="0" err="1" smtClean="0"/>
              <a:t>Catalytic</a:t>
            </a:r>
            <a:r>
              <a:rPr lang="nl-BE" sz="2000" dirty="0" smtClean="0"/>
              <a:t> </a:t>
            </a:r>
            <a:r>
              <a:rPr lang="nl-BE" sz="2000" dirty="0" err="1" smtClean="0"/>
              <a:t>Kinetics</a:t>
            </a:r>
            <a:r>
              <a:rPr lang="nl-BE" sz="2000" dirty="0" smtClean="0"/>
              <a:t> + </a:t>
            </a:r>
            <a:r>
              <a:rPr lang="nl-BE" sz="2000" dirty="0" err="1" smtClean="0"/>
              <a:t>Modelling</a:t>
            </a:r>
            <a:endParaRPr lang="nl-BE" sz="2000" dirty="0" smtClean="0"/>
          </a:p>
          <a:p>
            <a:endParaRPr lang="nl-BE" sz="1100" dirty="0" smtClean="0"/>
          </a:p>
          <a:p>
            <a:r>
              <a:rPr lang="nl-BE" sz="2000" dirty="0" smtClean="0"/>
              <a:t>1982  -   2003 :    22  </a:t>
            </a:r>
            <a:r>
              <a:rPr lang="nl-BE" sz="2000" dirty="0" err="1" smtClean="0"/>
              <a:t>years</a:t>
            </a:r>
            <a:r>
              <a:rPr lang="nl-BE" sz="2000" dirty="0" smtClean="0"/>
              <a:t>    </a:t>
            </a:r>
            <a:r>
              <a:rPr lang="nl-BE" sz="2000" dirty="0" err="1" smtClean="0"/>
              <a:t>industrial</a:t>
            </a:r>
            <a:r>
              <a:rPr lang="nl-BE" sz="2000" dirty="0" smtClean="0"/>
              <a:t> </a:t>
            </a:r>
            <a:r>
              <a:rPr lang="nl-BE" sz="2000" dirty="0" err="1" smtClean="0"/>
              <a:t>experience</a:t>
            </a:r>
            <a:endParaRPr lang="nl-BE" sz="2000" dirty="0" smtClean="0"/>
          </a:p>
          <a:p>
            <a:pPr lvl="4"/>
            <a:endParaRPr lang="nl-BE" sz="800" dirty="0" smtClean="0"/>
          </a:p>
          <a:p>
            <a:r>
              <a:rPr lang="nl-BE" sz="2000" dirty="0"/>
              <a:t> </a:t>
            </a:r>
            <a:r>
              <a:rPr lang="nl-BE" sz="2000" dirty="0" smtClean="0"/>
              <a:t>         :  </a:t>
            </a:r>
            <a:r>
              <a:rPr lang="nl-BE" sz="2000" dirty="0" err="1" smtClean="0"/>
              <a:t>several</a:t>
            </a:r>
            <a:r>
              <a:rPr lang="nl-BE" sz="2000" dirty="0" smtClean="0"/>
              <a:t> Managerial </a:t>
            </a:r>
            <a:r>
              <a:rPr lang="nl-BE" sz="2000" dirty="0" err="1" smtClean="0"/>
              <a:t>functions</a:t>
            </a:r>
            <a:r>
              <a:rPr lang="nl-BE" sz="2000" dirty="0" smtClean="0"/>
              <a:t>:</a:t>
            </a:r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 smtClean="0"/>
              <a:t>       </a:t>
            </a:r>
            <a:r>
              <a:rPr lang="nl-BE" sz="1800" dirty="0" err="1" smtClean="0"/>
              <a:t>Production</a:t>
            </a:r>
            <a:r>
              <a:rPr lang="nl-BE" sz="1800" dirty="0" smtClean="0"/>
              <a:t> Manager , Project Manager , </a:t>
            </a:r>
            <a:r>
              <a:rPr lang="nl-BE" sz="1800" dirty="0" err="1" smtClean="0"/>
              <a:t>Logistics</a:t>
            </a:r>
            <a:r>
              <a:rPr lang="nl-BE" sz="1800" dirty="0" smtClean="0"/>
              <a:t> Manager</a:t>
            </a:r>
          </a:p>
          <a:p>
            <a:pPr marL="0" indent="0">
              <a:buNone/>
            </a:pPr>
            <a:r>
              <a:rPr lang="nl-BE" sz="1800" dirty="0" smtClean="0"/>
              <a:t>	        Operations Manager , R &amp; D Manager , Manager (Q , P , Eng )</a:t>
            </a:r>
          </a:p>
          <a:p>
            <a:pPr lvl="0">
              <a:buClr>
                <a:srgbClr val="93A299"/>
              </a:buClr>
            </a:pPr>
            <a:r>
              <a:rPr lang="nl-BE" sz="1800" dirty="0" smtClean="0"/>
              <a:t>	</a:t>
            </a:r>
            <a:r>
              <a:rPr lang="nl-BE" sz="2000" dirty="0">
                <a:solidFill>
                  <a:srgbClr val="292934"/>
                </a:solidFill>
              </a:rPr>
              <a:t>:  </a:t>
            </a:r>
            <a:r>
              <a:rPr lang="nl-BE" sz="2000" dirty="0" err="1">
                <a:solidFill>
                  <a:srgbClr val="292934"/>
                </a:solidFill>
              </a:rPr>
              <a:t>several</a:t>
            </a:r>
            <a:r>
              <a:rPr lang="nl-BE" sz="2000" dirty="0">
                <a:solidFill>
                  <a:srgbClr val="292934"/>
                </a:solidFill>
              </a:rPr>
              <a:t> </a:t>
            </a:r>
            <a:r>
              <a:rPr lang="nl-BE" sz="2000" dirty="0" smtClean="0">
                <a:solidFill>
                  <a:srgbClr val="292934"/>
                </a:solidFill>
              </a:rPr>
              <a:t>sectors</a:t>
            </a:r>
            <a:r>
              <a:rPr lang="nl-BE" sz="2000" dirty="0">
                <a:solidFill>
                  <a:srgbClr val="292934"/>
                </a:solidFill>
              </a:rPr>
              <a:t>:</a:t>
            </a:r>
          </a:p>
          <a:p>
            <a:pPr marL="0" indent="0">
              <a:buNone/>
            </a:pPr>
            <a:r>
              <a:rPr lang="nl-BE" sz="1800" dirty="0" smtClean="0"/>
              <a:t>	        Non </a:t>
            </a:r>
            <a:r>
              <a:rPr lang="nl-BE" sz="1800" dirty="0" err="1" smtClean="0"/>
              <a:t>ferrous</a:t>
            </a:r>
            <a:r>
              <a:rPr lang="nl-BE" sz="1800" dirty="0" smtClean="0"/>
              <a:t> </a:t>
            </a:r>
            <a:r>
              <a:rPr lang="nl-BE" sz="1800" dirty="0" err="1" smtClean="0"/>
              <a:t>Metallurgy</a:t>
            </a:r>
            <a:r>
              <a:rPr lang="nl-BE" sz="1800" dirty="0" smtClean="0"/>
              <a:t>, Print &amp; </a:t>
            </a:r>
            <a:r>
              <a:rPr lang="nl-BE" sz="1800" dirty="0" err="1" smtClean="0"/>
              <a:t>Packaging</a:t>
            </a:r>
            <a:r>
              <a:rPr lang="nl-BE" sz="1800" dirty="0" smtClean="0"/>
              <a:t>,  </a:t>
            </a:r>
            <a:r>
              <a:rPr lang="nl-BE" sz="1800" dirty="0" err="1" smtClean="0"/>
              <a:t>Automotives</a:t>
            </a:r>
            <a:endParaRPr lang="nl-BE" sz="1800" dirty="0" smtClean="0"/>
          </a:p>
          <a:p>
            <a:pPr marL="0" indent="0">
              <a:buNone/>
            </a:pPr>
            <a:endParaRPr lang="nl-BE" sz="1400" dirty="0" smtClean="0"/>
          </a:p>
          <a:p>
            <a:pPr>
              <a:buClr>
                <a:srgbClr val="93A299"/>
              </a:buClr>
            </a:pPr>
            <a:r>
              <a:rPr lang="nl-BE" sz="2000" dirty="0" smtClean="0">
                <a:solidFill>
                  <a:srgbClr val="292934"/>
                </a:solidFill>
              </a:rPr>
              <a:t>2003  </a:t>
            </a:r>
            <a:r>
              <a:rPr lang="nl-BE" sz="2000" dirty="0">
                <a:solidFill>
                  <a:srgbClr val="292934"/>
                </a:solidFill>
              </a:rPr>
              <a:t>-   </a:t>
            </a:r>
            <a:r>
              <a:rPr lang="nl-BE" sz="2000" dirty="0" smtClean="0">
                <a:solidFill>
                  <a:srgbClr val="292934"/>
                </a:solidFill>
              </a:rPr>
              <a:t>Present</a:t>
            </a:r>
            <a:r>
              <a:rPr lang="nl-BE" sz="1600" dirty="0" smtClean="0">
                <a:solidFill>
                  <a:srgbClr val="292934"/>
                </a:solidFill>
              </a:rPr>
              <a:t>:    </a:t>
            </a:r>
            <a:r>
              <a:rPr lang="nl-BE" sz="2000" dirty="0" smtClean="0"/>
              <a:t>13 </a:t>
            </a:r>
            <a:r>
              <a:rPr lang="nl-BE" sz="2000" dirty="0" err="1"/>
              <a:t>yrs</a:t>
            </a:r>
            <a:r>
              <a:rPr lang="nl-BE" sz="2000" dirty="0"/>
              <a:t> </a:t>
            </a:r>
            <a:r>
              <a:rPr lang="nl-BE" sz="2000" dirty="0" err="1" smtClean="0"/>
              <a:t>Process</a:t>
            </a:r>
            <a:r>
              <a:rPr lang="nl-BE" sz="2000" dirty="0" smtClean="0"/>
              <a:t> </a:t>
            </a:r>
            <a:r>
              <a:rPr lang="nl-BE" sz="2000" dirty="0" err="1"/>
              <a:t>and</a:t>
            </a:r>
            <a:r>
              <a:rPr lang="nl-BE" sz="2000" dirty="0"/>
              <a:t> Labour Safety </a:t>
            </a:r>
            <a:r>
              <a:rPr lang="nl-BE" sz="2000" dirty="0" err="1" smtClean="0"/>
              <a:t>Inspector</a:t>
            </a:r>
            <a:endParaRPr lang="nl-BE" sz="2000" dirty="0" smtClean="0"/>
          </a:p>
          <a:p>
            <a:pPr lvl="3">
              <a:buClr>
                <a:srgbClr val="93A299"/>
              </a:buClr>
            </a:pPr>
            <a:endParaRPr lang="nl-BE" sz="1000" dirty="0"/>
          </a:p>
          <a:p>
            <a:pPr marL="274320" lvl="1" indent="0">
              <a:buNone/>
            </a:pPr>
            <a:r>
              <a:rPr lang="nl-BE" dirty="0">
                <a:solidFill>
                  <a:srgbClr val="292934"/>
                </a:solidFill>
              </a:rPr>
              <a:t> </a:t>
            </a:r>
            <a:r>
              <a:rPr lang="nl-BE" dirty="0" smtClean="0">
                <a:solidFill>
                  <a:srgbClr val="292934"/>
                </a:solidFill>
              </a:rPr>
              <a:t>	:  	- </a:t>
            </a:r>
            <a:r>
              <a:rPr lang="nl-BE" dirty="0" err="1" smtClean="0"/>
              <a:t>Inspecting</a:t>
            </a:r>
            <a:r>
              <a:rPr lang="nl-BE" dirty="0" smtClean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auditing</a:t>
            </a:r>
            <a:r>
              <a:rPr lang="nl-BE" dirty="0"/>
              <a:t> </a:t>
            </a:r>
            <a:r>
              <a:rPr lang="nl-BE" dirty="0" err="1" smtClean="0"/>
              <a:t>activities</a:t>
            </a:r>
            <a:endParaRPr lang="nl-BE" dirty="0" smtClean="0"/>
          </a:p>
          <a:p>
            <a:pPr marL="274320" lvl="1" indent="0">
              <a:buNone/>
            </a:pPr>
            <a:r>
              <a:rPr lang="nl-BE" dirty="0" smtClean="0"/>
              <a:t>		- </a:t>
            </a:r>
            <a:r>
              <a:rPr lang="nl-BE" dirty="0" err="1" smtClean="0"/>
              <a:t>Guest</a:t>
            </a:r>
            <a:r>
              <a:rPr lang="nl-BE" dirty="0" smtClean="0"/>
              <a:t> </a:t>
            </a:r>
            <a:r>
              <a:rPr lang="nl-BE" dirty="0" err="1"/>
              <a:t>lectures</a:t>
            </a:r>
            <a:r>
              <a:rPr lang="nl-BE" dirty="0"/>
              <a:t> on University</a:t>
            </a:r>
          </a:p>
          <a:p>
            <a:pPr marL="274320" lvl="1" indent="0">
              <a:buNone/>
            </a:pPr>
            <a:endParaRPr lang="nl-BE" sz="800" dirty="0" smtClean="0"/>
          </a:p>
          <a:p>
            <a:r>
              <a:rPr lang="nl-BE" sz="2000" dirty="0" smtClean="0"/>
              <a:t>2015</a:t>
            </a:r>
            <a:r>
              <a:rPr lang="nl-BE" sz="2000" dirty="0"/>
              <a:t>	</a:t>
            </a:r>
            <a:r>
              <a:rPr lang="nl-BE" sz="2000" dirty="0" smtClean="0"/>
              <a:t>-   2016   </a:t>
            </a:r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 smtClean="0"/>
              <a:t>	- Research (e.g.  </a:t>
            </a:r>
            <a:r>
              <a:rPr lang="nl-BE" sz="2000" dirty="0" smtClean="0"/>
              <a:t>ESReDA</a:t>
            </a:r>
            <a:r>
              <a:rPr lang="nl-BE" sz="2000" baseline="30000" dirty="0" smtClean="0"/>
              <a:t>*</a:t>
            </a:r>
            <a:r>
              <a:rPr lang="nl-BE" sz="2000" dirty="0" smtClean="0"/>
              <a:t> </a:t>
            </a:r>
            <a:r>
              <a:rPr lang="nl-BE" sz="2000" dirty="0"/>
              <a:t>vice Chairman) </a:t>
            </a:r>
            <a:endParaRPr lang="nl-BE" sz="2000" dirty="0" smtClean="0"/>
          </a:p>
          <a:p>
            <a:pPr marL="274320" lvl="1" indent="0">
              <a:buNone/>
            </a:pPr>
            <a:r>
              <a:rPr lang="nl-BE" dirty="0"/>
              <a:t>	</a:t>
            </a:r>
            <a:r>
              <a:rPr lang="nl-BE" dirty="0" smtClean="0"/>
              <a:t>	- Technical Workgroup EU- CCPS</a:t>
            </a:r>
          </a:p>
          <a:p>
            <a:pPr marL="274320" lvl="1" indent="0">
              <a:buNone/>
            </a:pPr>
            <a:r>
              <a:rPr lang="nl-BE" dirty="0"/>
              <a:t>	</a:t>
            </a:r>
            <a:r>
              <a:rPr lang="nl-BE" dirty="0" smtClean="0"/>
              <a:t>	- Participant MAHB Project Benchmark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2</a:t>
            </a:fld>
            <a:endParaRPr lang="nl-BE"/>
          </a:p>
        </p:txBody>
      </p:sp>
      <p:sp>
        <p:nvSpPr>
          <p:cNvPr id="7" name="Rechteck 6"/>
          <p:cNvSpPr/>
          <p:nvPr/>
        </p:nvSpPr>
        <p:spPr>
          <a:xfrm>
            <a:off x="6012160" y="6669940"/>
            <a:ext cx="26642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800" dirty="0" smtClean="0"/>
              <a:t>*European </a:t>
            </a:r>
            <a:r>
              <a:rPr lang="nl-BE" sz="800" dirty="0"/>
              <a:t>Safety Reliability and Data Association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27065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4061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nl-BE" dirty="0" err="1"/>
              <a:t>Added</a:t>
            </a:r>
            <a:r>
              <a:rPr lang="nl-BE" dirty="0"/>
              <a:t> </a:t>
            </a:r>
            <a:r>
              <a:rPr lang="nl-BE" dirty="0" err="1"/>
              <a:t>value</a:t>
            </a:r>
            <a:r>
              <a:rPr lang="nl-BE" dirty="0"/>
              <a:t> of </a:t>
            </a:r>
            <a:r>
              <a:rPr lang="nl-BE" b="1" dirty="0"/>
              <a:t>STAMP/CAST/STPA  </a:t>
            </a:r>
            <a:r>
              <a:rPr lang="nl-BE" b="1" dirty="0" smtClean="0"/>
              <a:t>(3)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9520" y="1399088"/>
            <a:ext cx="8313896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dirty="0" smtClean="0"/>
              <a:t> </a:t>
            </a:r>
            <a:r>
              <a:rPr lang="nl-BE" sz="2800" b="1" dirty="0" smtClean="0"/>
              <a:t>3/. </a:t>
            </a:r>
            <a:r>
              <a:rPr lang="nl-BE" sz="2800" b="1" dirty="0"/>
              <a:t>– </a:t>
            </a:r>
            <a:r>
              <a:rPr lang="nl-BE" sz="3300" b="1" dirty="0" err="1">
                <a:solidFill>
                  <a:srgbClr val="0070C0"/>
                </a:solidFill>
              </a:rPr>
              <a:t>Inclusion</a:t>
            </a:r>
            <a:r>
              <a:rPr lang="nl-BE" sz="3300" b="1" dirty="0">
                <a:solidFill>
                  <a:srgbClr val="0070C0"/>
                </a:solidFill>
              </a:rPr>
              <a:t> </a:t>
            </a:r>
            <a:r>
              <a:rPr lang="nl-BE" sz="3300" b="1" dirty="0" smtClean="0">
                <a:solidFill>
                  <a:srgbClr val="0070C0"/>
                </a:solidFill>
              </a:rPr>
              <a:t>of        </a:t>
            </a:r>
            <a:endParaRPr lang="nl-BE" b="1" dirty="0">
              <a:solidFill>
                <a:srgbClr val="0070C0"/>
              </a:solidFill>
            </a:endParaRPr>
          </a:p>
          <a:p>
            <a:pPr lvl="1"/>
            <a:endParaRPr lang="nl-BE" sz="1000" dirty="0" smtClean="0"/>
          </a:p>
          <a:p>
            <a:r>
              <a:rPr lang="nl-BE" sz="2600" b="1" dirty="0" smtClean="0"/>
              <a:t>Design </a:t>
            </a:r>
            <a:r>
              <a:rPr lang="nl-BE" sz="2600" b="1" dirty="0" err="1" smtClean="0"/>
              <a:t>errors</a:t>
            </a:r>
            <a:endParaRPr lang="nl-BE" sz="2600" b="1" dirty="0" smtClean="0"/>
          </a:p>
          <a:p>
            <a:pPr lvl="3"/>
            <a:endParaRPr lang="nl-BE" sz="500" b="1" dirty="0" smtClean="0"/>
          </a:p>
          <a:p>
            <a:r>
              <a:rPr lang="nl-BE" sz="2600" b="1" dirty="0" smtClean="0"/>
              <a:t>Software</a:t>
            </a:r>
          </a:p>
          <a:p>
            <a:endParaRPr lang="nl-BE" sz="1300" b="1" dirty="0" smtClean="0"/>
          </a:p>
          <a:p>
            <a:r>
              <a:rPr lang="nl-BE" sz="2600" b="1" dirty="0" smtClean="0"/>
              <a:t>Component </a:t>
            </a:r>
            <a:r>
              <a:rPr lang="nl-BE" sz="2600" b="1" dirty="0" err="1" smtClean="0"/>
              <a:t>interaction</a:t>
            </a:r>
            <a:r>
              <a:rPr lang="nl-BE" sz="2600" b="1" dirty="0" smtClean="0"/>
              <a:t> hazards</a:t>
            </a:r>
          </a:p>
          <a:p>
            <a:endParaRPr lang="nl-BE" sz="1300" b="1" dirty="0" smtClean="0"/>
          </a:p>
          <a:p>
            <a:r>
              <a:rPr lang="nl-BE" sz="2600" b="1" dirty="0" err="1" smtClean="0"/>
              <a:t>Cognitively</a:t>
            </a:r>
            <a:r>
              <a:rPr lang="nl-BE" sz="2600" b="1" dirty="0" smtClean="0"/>
              <a:t> complex human </a:t>
            </a:r>
          </a:p>
          <a:p>
            <a:pPr marL="822960" lvl="3" indent="0">
              <a:buNone/>
            </a:pPr>
            <a:r>
              <a:rPr lang="nl-BE" sz="1900" b="1" dirty="0"/>
              <a:t>	</a:t>
            </a:r>
            <a:r>
              <a:rPr lang="nl-BE" sz="1900" b="1" dirty="0" smtClean="0"/>
              <a:t>	</a:t>
            </a:r>
            <a:r>
              <a:rPr lang="nl-BE" sz="2600" b="1" dirty="0" err="1" smtClean="0"/>
              <a:t>decision</a:t>
            </a:r>
            <a:r>
              <a:rPr lang="nl-BE" sz="2600" b="1" dirty="0" smtClean="0"/>
              <a:t>-making </a:t>
            </a:r>
            <a:r>
              <a:rPr lang="nl-BE" sz="2600" b="1" dirty="0" err="1" smtClean="0"/>
              <a:t>errors</a:t>
            </a:r>
            <a:endParaRPr lang="nl-BE" sz="2600" b="1" dirty="0" smtClean="0"/>
          </a:p>
          <a:p>
            <a:endParaRPr lang="nl-BE" sz="1300" b="1" dirty="0" smtClean="0"/>
          </a:p>
          <a:p>
            <a:r>
              <a:rPr lang="nl-BE" sz="2600" b="1" dirty="0" err="1" smtClean="0"/>
              <a:t>Social</a:t>
            </a:r>
            <a:r>
              <a:rPr lang="nl-BE" sz="2600" b="1" dirty="0" smtClean="0"/>
              <a:t> Factors</a:t>
            </a:r>
          </a:p>
          <a:p>
            <a:endParaRPr lang="nl-BE" sz="1300" b="1" dirty="0" smtClean="0"/>
          </a:p>
          <a:p>
            <a:r>
              <a:rPr lang="nl-BE" sz="2600" b="1" dirty="0" err="1" smtClean="0"/>
              <a:t>Organisational</a:t>
            </a:r>
            <a:r>
              <a:rPr lang="nl-BE" sz="2600" b="1" dirty="0" smtClean="0"/>
              <a:t> Factors  </a:t>
            </a:r>
          </a:p>
          <a:p>
            <a:pPr marL="0" indent="0">
              <a:buNone/>
            </a:pPr>
            <a:r>
              <a:rPr lang="nl-BE" sz="2600" b="1" dirty="0"/>
              <a:t>	</a:t>
            </a:r>
            <a:r>
              <a:rPr lang="nl-BE" sz="2600" b="1" dirty="0" smtClean="0"/>
              <a:t>	(</a:t>
            </a:r>
            <a:r>
              <a:rPr lang="nl-BE" sz="2600" b="1" dirty="0" err="1" smtClean="0"/>
              <a:t>broader</a:t>
            </a:r>
            <a:r>
              <a:rPr lang="nl-BE" sz="2600" b="1" dirty="0" smtClean="0"/>
              <a:t> </a:t>
            </a:r>
            <a:r>
              <a:rPr lang="nl-BE" sz="2600" b="1" dirty="0" err="1" smtClean="0"/>
              <a:t>then</a:t>
            </a:r>
            <a:r>
              <a:rPr lang="nl-BE" sz="2600" b="1" dirty="0" smtClean="0"/>
              <a:t> classic)</a:t>
            </a:r>
          </a:p>
          <a:p>
            <a:endParaRPr lang="nl-BE" sz="1300" b="1" dirty="0" smtClean="0"/>
          </a:p>
          <a:p>
            <a:r>
              <a:rPr lang="nl-BE" sz="2600" b="1" dirty="0" smtClean="0"/>
              <a:t>Management Factors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20</a:t>
            </a:fld>
            <a:endParaRPr lang="nl-BE"/>
          </a:p>
        </p:txBody>
      </p:sp>
      <p:sp>
        <p:nvSpPr>
          <p:cNvPr id="6" name="PIJL-RECHTS 5"/>
          <p:cNvSpPr/>
          <p:nvPr/>
        </p:nvSpPr>
        <p:spPr>
          <a:xfrm>
            <a:off x="0" y="1407095"/>
            <a:ext cx="6835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oelichting met PIJL-RECHTS 6"/>
          <p:cNvSpPr/>
          <p:nvPr/>
        </p:nvSpPr>
        <p:spPr>
          <a:xfrm>
            <a:off x="6948264" y="1767135"/>
            <a:ext cx="504056" cy="393812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393952" y="3214138"/>
            <a:ext cx="1700912" cy="1044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2400" b="1" dirty="0" smtClean="0"/>
              <a:t>Audit </a:t>
            </a:r>
          </a:p>
          <a:p>
            <a:pPr algn="ctr"/>
            <a:r>
              <a:rPr lang="nl-BE" sz="2400" b="1" dirty="0" smtClean="0"/>
              <a:t>Objects</a:t>
            </a:r>
            <a:endParaRPr lang="nl-BE" sz="2400" b="1" dirty="0"/>
          </a:p>
        </p:txBody>
      </p:sp>
      <p:sp>
        <p:nvSpPr>
          <p:cNvPr id="9" name="Ovaal 8"/>
          <p:cNvSpPr/>
          <p:nvPr/>
        </p:nvSpPr>
        <p:spPr>
          <a:xfrm>
            <a:off x="7541480" y="3160986"/>
            <a:ext cx="1563648" cy="11864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7740352" y="265265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MORE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6846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91264" cy="716632"/>
          </a:xfrm>
        </p:spPr>
        <p:txBody>
          <a:bodyPr>
            <a:normAutofit/>
          </a:bodyPr>
          <a:lstStyle/>
          <a:p>
            <a:pPr algn="ctr"/>
            <a:r>
              <a:rPr lang="nl-BE" sz="3600" dirty="0" err="1"/>
              <a:t>Main</a:t>
            </a:r>
            <a:r>
              <a:rPr lang="nl-BE" sz="3600" dirty="0"/>
              <a:t> </a:t>
            </a:r>
            <a:r>
              <a:rPr lang="nl-BE" sz="3600" dirty="0" err="1"/>
              <a:t>value</a:t>
            </a:r>
            <a:r>
              <a:rPr lang="nl-BE" sz="3600" dirty="0"/>
              <a:t> </a:t>
            </a:r>
            <a:r>
              <a:rPr lang="nl-BE" sz="3600" dirty="0" err="1"/>
              <a:t>for</a:t>
            </a:r>
            <a:r>
              <a:rPr lang="nl-BE" sz="3600" dirty="0"/>
              <a:t>     </a:t>
            </a:r>
            <a:r>
              <a:rPr lang="nl-BE" sz="3600" dirty="0" smtClean="0"/>
              <a:t>AUDITS</a:t>
            </a:r>
            <a:endParaRPr lang="nl-BE" sz="36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8219256" cy="4819624"/>
          </a:xfrm>
        </p:spPr>
        <p:txBody>
          <a:bodyPr>
            <a:normAutofit/>
          </a:bodyPr>
          <a:lstStyle/>
          <a:p>
            <a:r>
              <a:rPr lang="nl-BE" sz="2000" b="1" dirty="0" smtClean="0"/>
              <a:t>In </a:t>
            </a:r>
            <a:r>
              <a:rPr lang="nl-BE" sz="2000" b="1" dirty="0" err="1" smtClean="0"/>
              <a:t>my</a:t>
            </a:r>
            <a:r>
              <a:rPr lang="nl-BE" sz="2000" b="1" dirty="0" smtClean="0"/>
              <a:t> opinion:</a:t>
            </a:r>
          </a:p>
          <a:p>
            <a:endParaRPr lang="nl-BE" sz="2000" b="1" dirty="0"/>
          </a:p>
          <a:p>
            <a:r>
              <a:rPr lang="nl-BE" sz="2000" b="1" dirty="0" smtClean="0"/>
              <a:t>	SUBSTANTIAL  </a:t>
            </a:r>
            <a:r>
              <a:rPr lang="nl-BE" sz="2000" b="1" dirty="0" smtClean="0">
                <a:solidFill>
                  <a:srgbClr val="0070C0"/>
                </a:solidFill>
              </a:rPr>
              <a:t>ENLARGEMENT OF </a:t>
            </a:r>
          </a:p>
          <a:p>
            <a:pPr algn="ctr"/>
            <a:r>
              <a:rPr lang="nl-BE" sz="2000" b="1" dirty="0"/>
              <a:t>	</a:t>
            </a:r>
            <a:r>
              <a:rPr lang="nl-BE" sz="2000" b="1" dirty="0" smtClean="0">
                <a:solidFill>
                  <a:srgbClr val="FF0000"/>
                </a:solidFill>
              </a:rPr>
              <a:t>-  FRAMEWORK</a:t>
            </a:r>
          </a:p>
          <a:p>
            <a:pPr algn="ctr"/>
            <a:r>
              <a:rPr lang="nl-BE" sz="2000" b="1" dirty="0">
                <a:solidFill>
                  <a:srgbClr val="FF0000"/>
                </a:solidFill>
              </a:rPr>
              <a:t>	 </a:t>
            </a:r>
            <a:r>
              <a:rPr lang="nl-BE" sz="2000" b="1" dirty="0" smtClean="0">
                <a:solidFill>
                  <a:srgbClr val="FF0000"/>
                </a:solidFill>
              </a:rPr>
              <a:t>    -  AUDIT OBJECTS</a:t>
            </a:r>
          </a:p>
          <a:p>
            <a:r>
              <a:rPr lang="nl-BE" sz="2000" b="1" dirty="0"/>
              <a:t>	</a:t>
            </a:r>
            <a:r>
              <a:rPr lang="nl-BE" sz="2000" b="1" dirty="0" smtClean="0"/>
              <a:t>	</a:t>
            </a:r>
          </a:p>
          <a:p>
            <a:endParaRPr lang="nl-BE" sz="2000" b="1" dirty="0"/>
          </a:p>
          <a:p>
            <a:endParaRPr lang="nl-BE" sz="2000" b="1" dirty="0" smtClean="0"/>
          </a:p>
          <a:p>
            <a:r>
              <a:rPr lang="nl-BE" sz="2000" b="1" dirty="0" smtClean="0"/>
              <a:t>QUESTIONS </a:t>
            </a:r>
          </a:p>
          <a:p>
            <a:endParaRPr lang="nl-BE" sz="2000" b="1" dirty="0" smtClean="0"/>
          </a:p>
          <a:p>
            <a:r>
              <a:rPr lang="nl-BE" sz="2000" b="1" dirty="0"/>
              <a:t>	</a:t>
            </a:r>
            <a:r>
              <a:rPr lang="nl-BE" sz="2000" b="1" dirty="0" smtClean="0"/>
              <a:t>are more easy    </a:t>
            </a:r>
            <a:r>
              <a:rPr lang="nl-BE" sz="2000" b="1" dirty="0" err="1" smtClean="0"/>
              <a:t>to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develop</a:t>
            </a:r>
            <a:r>
              <a:rPr lang="nl-BE" sz="2000" b="1" dirty="0" smtClean="0"/>
              <a:t> or </a:t>
            </a:r>
            <a:r>
              <a:rPr lang="nl-BE" sz="2000" b="1" dirty="0" err="1" smtClean="0"/>
              <a:t>formulate</a:t>
            </a:r>
            <a:r>
              <a:rPr lang="nl-BE" sz="2000" b="1" dirty="0" smtClean="0"/>
              <a:t> </a:t>
            </a:r>
          </a:p>
          <a:p>
            <a:r>
              <a:rPr lang="nl-BE" sz="2000" b="1" dirty="0"/>
              <a:t>	</a:t>
            </a:r>
            <a:r>
              <a:rPr lang="nl-BE" sz="2000" b="1" dirty="0" err="1" smtClean="0"/>
              <a:t>once</a:t>
            </a:r>
            <a:r>
              <a:rPr lang="nl-BE" sz="2000" b="1" dirty="0" smtClean="0"/>
              <a:t> the     </a:t>
            </a:r>
            <a:r>
              <a:rPr lang="nl-BE" sz="2000" b="1" dirty="0" smtClean="0">
                <a:solidFill>
                  <a:srgbClr val="FF0000"/>
                </a:solidFill>
              </a:rPr>
              <a:t>Audit Objects     </a:t>
            </a:r>
            <a:r>
              <a:rPr lang="nl-BE" sz="2000" b="1" dirty="0" smtClean="0"/>
              <a:t>are </a:t>
            </a:r>
            <a:r>
              <a:rPr lang="nl-BE" sz="2000" b="1" dirty="0" err="1" smtClean="0"/>
              <a:t>clear</a:t>
            </a:r>
            <a:endParaRPr lang="nl-BE" sz="2000" b="1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21</a:t>
            </a:fld>
            <a:endParaRPr lang="nl-BE"/>
          </a:p>
        </p:txBody>
      </p:sp>
      <p:sp>
        <p:nvSpPr>
          <p:cNvPr id="3" name="PIJL-RECHTS 2"/>
          <p:cNvSpPr/>
          <p:nvPr/>
        </p:nvSpPr>
        <p:spPr>
          <a:xfrm>
            <a:off x="683568" y="2348880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LAAG 6"/>
          <p:cNvSpPr/>
          <p:nvPr/>
        </p:nvSpPr>
        <p:spPr>
          <a:xfrm>
            <a:off x="1043608" y="3573016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33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7643192" cy="1264920"/>
          </a:xfrm>
        </p:spPr>
        <p:txBody>
          <a:bodyPr>
            <a:normAutofit/>
          </a:bodyPr>
          <a:lstStyle/>
          <a:p>
            <a:pPr algn="ctr"/>
            <a:r>
              <a:rPr lang="nl-BE" sz="4000" dirty="0" err="1"/>
              <a:t>Proof</a:t>
            </a:r>
            <a:r>
              <a:rPr lang="nl-BE" sz="4000" dirty="0"/>
              <a:t> </a:t>
            </a:r>
            <a:r>
              <a:rPr lang="nl-BE" sz="4000" dirty="0" err="1"/>
              <a:t>and</a:t>
            </a:r>
            <a:r>
              <a:rPr lang="nl-BE" sz="4000" dirty="0"/>
              <a:t> </a:t>
            </a:r>
            <a:r>
              <a:rPr lang="nl-BE" sz="4000" dirty="0" err="1"/>
              <a:t>evidences</a:t>
            </a:r>
            <a:endParaRPr lang="nl-BE" sz="40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5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0" y="908720"/>
            <a:ext cx="8964488" cy="1683855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138" y="1154190"/>
            <a:ext cx="2142680" cy="1338705"/>
          </a:xfrm>
          <a:ln w="38100">
            <a:solidFill>
              <a:srgbClr val="0070C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rgbClr val="0070C0"/>
                </a:solidFill>
              </a:rPr>
              <a:t>(High Level) </a:t>
            </a:r>
            <a:r>
              <a:rPr lang="nl-BE" dirty="0" err="1" smtClean="0">
                <a:solidFill>
                  <a:srgbClr val="0070C0"/>
                </a:solidFill>
              </a:rPr>
              <a:t>Organisational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  <a:br>
              <a:rPr lang="nl-BE" dirty="0" smtClean="0">
                <a:solidFill>
                  <a:srgbClr val="0070C0"/>
                </a:solidFill>
              </a:rPr>
            </a:br>
            <a:r>
              <a:rPr lang="nl-BE" dirty="0" smtClean="0">
                <a:solidFill>
                  <a:srgbClr val="0070C0"/>
                </a:solidFill>
              </a:rPr>
              <a:t>Factors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7" name="Tijdelijke aanduiding voor afbeelding 6" descr="Nancy Leveson   safer-world  printable version.pdf - Adobe Acrobat Reader DC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3360" y="1182828"/>
            <a:ext cx="6155104" cy="5500456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7241" y="2868213"/>
            <a:ext cx="2300095" cy="3193140"/>
          </a:xfrm>
          <a:ln w="38100">
            <a:solidFill>
              <a:schemeClr val="tx1"/>
            </a:solidFill>
            <a:prstDash val="dash"/>
          </a:ln>
        </p:spPr>
        <p:txBody>
          <a:bodyPr>
            <a:normAutofit fontScale="92500" lnSpcReduction="10000"/>
          </a:bodyPr>
          <a:lstStyle/>
          <a:p>
            <a:r>
              <a:rPr lang="nl-BE" sz="2600" spc="-100" dirty="0" smtClean="0">
                <a:latin typeface="+mj-lt"/>
                <a:ea typeface="+mj-ea"/>
                <a:cs typeface="+mj-cs"/>
              </a:rPr>
              <a:t>(</a:t>
            </a:r>
            <a:r>
              <a:rPr lang="nl-BE" sz="2600" spc="-100" dirty="0" err="1">
                <a:latin typeface="+mj-lt"/>
                <a:ea typeface="+mj-ea"/>
                <a:cs typeface="+mj-cs"/>
              </a:rPr>
              <a:t>Lower</a:t>
            </a:r>
            <a:r>
              <a:rPr lang="nl-BE" sz="2600" spc="-100" dirty="0">
                <a:latin typeface="+mj-lt"/>
                <a:ea typeface="+mj-ea"/>
                <a:cs typeface="+mj-cs"/>
              </a:rPr>
              <a:t>) </a:t>
            </a:r>
            <a:r>
              <a:rPr lang="nl-BE" sz="2600" spc="-100" dirty="0" err="1">
                <a:latin typeface="+mj-lt"/>
                <a:ea typeface="+mj-ea"/>
                <a:cs typeface="+mj-cs"/>
              </a:rPr>
              <a:t>Organisational</a:t>
            </a:r>
            <a:r>
              <a:rPr lang="nl-BE" sz="2600" spc="-100" dirty="0">
                <a:latin typeface="+mj-lt"/>
                <a:ea typeface="+mj-ea"/>
                <a:cs typeface="+mj-cs"/>
              </a:rPr>
              <a:t> </a:t>
            </a:r>
            <a:br>
              <a:rPr lang="nl-BE" sz="2600" spc="-100" dirty="0">
                <a:latin typeface="+mj-lt"/>
                <a:ea typeface="+mj-ea"/>
                <a:cs typeface="+mj-cs"/>
              </a:rPr>
            </a:br>
            <a:r>
              <a:rPr lang="nl-BE" sz="2600" spc="-100" dirty="0">
                <a:latin typeface="+mj-lt"/>
                <a:ea typeface="+mj-ea"/>
                <a:cs typeface="+mj-cs"/>
              </a:rPr>
              <a:t>Factors</a:t>
            </a:r>
          </a:p>
          <a:p>
            <a:r>
              <a:rPr lang="nl-BE" sz="2600" spc="-100" dirty="0">
                <a:latin typeface="+mj-lt"/>
                <a:ea typeface="+mj-ea"/>
                <a:cs typeface="+mj-cs"/>
              </a:rPr>
              <a:t>+</a:t>
            </a:r>
          </a:p>
          <a:p>
            <a:r>
              <a:rPr lang="nl-BE" sz="2600" spc="-100" dirty="0">
                <a:latin typeface="+mj-lt"/>
                <a:ea typeface="+mj-ea"/>
                <a:cs typeface="+mj-cs"/>
              </a:rPr>
              <a:t>Human Factors</a:t>
            </a:r>
          </a:p>
          <a:p>
            <a:r>
              <a:rPr lang="nl-BE" sz="2600" spc="-100" dirty="0">
                <a:latin typeface="+mj-lt"/>
                <a:ea typeface="+mj-ea"/>
                <a:cs typeface="+mj-cs"/>
              </a:rPr>
              <a:t>+</a:t>
            </a:r>
          </a:p>
          <a:p>
            <a:r>
              <a:rPr lang="nl-BE" sz="2600" spc="-100" dirty="0">
                <a:latin typeface="+mj-lt"/>
                <a:ea typeface="+mj-ea"/>
                <a:cs typeface="+mj-cs"/>
              </a:rPr>
              <a:t>Technical </a:t>
            </a:r>
            <a:r>
              <a:rPr lang="nl-BE" sz="2600" spc="-100" dirty="0" smtClean="0">
                <a:latin typeface="+mj-lt"/>
                <a:ea typeface="+mj-ea"/>
                <a:cs typeface="+mj-cs"/>
              </a:rPr>
              <a:t>Factors </a:t>
            </a:r>
            <a:r>
              <a:rPr lang="nl-BE" sz="1900" b="1" spc="-100" dirty="0" smtClean="0">
                <a:latin typeface="+mj-lt"/>
                <a:ea typeface="+mj-ea"/>
                <a:cs typeface="+mj-cs"/>
              </a:rPr>
              <a:t>(classic)</a:t>
            </a:r>
            <a:endParaRPr lang="nl-BE" sz="1900" b="1" spc="-1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23</a:t>
            </a:fld>
            <a:endParaRPr lang="nl-BE"/>
          </a:p>
        </p:txBody>
      </p:sp>
      <p:sp>
        <p:nvSpPr>
          <p:cNvPr id="8" name="Afgeronde rechthoek 7"/>
          <p:cNvSpPr/>
          <p:nvPr/>
        </p:nvSpPr>
        <p:spPr>
          <a:xfrm>
            <a:off x="2267744" y="1080407"/>
            <a:ext cx="6336704" cy="1412489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Afgeronde rechthoek 8"/>
          <p:cNvSpPr/>
          <p:nvPr/>
        </p:nvSpPr>
        <p:spPr>
          <a:xfrm>
            <a:off x="2385366" y="2736591"/>
            <a:ext cx="6579122" cy="3456384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Afgeronde rechthoek 9"/>
          <p:cNvSpPr/>
          <p:nvPr/>
        </p:nvSpPr>
        <p:spPr>
          <a:xfrm>
            <a:off x="2756878" y="332656"/>
            <a:ext cx="5415521" cy="5539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2756878" y="454580"/>
            <a:ext cx="613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0070C0"/>
                </a:solidFill>
              </a:rPr>
              <a:t>FOCUS on HL </a:t>
            </a:r>
            <a:r>
              <a:rPr lang="nl-BE" b="1" dirty="0" err="1" smtClean="0">
                <a:solidFill>
                  <a:srgbClr val="0070C0"/>
                </a:solidFill>
              </a:rPr>
              <a:t>OF’s</a:t>
            </a:r>
            <a:r>
              <a:rPr lang="nl-BE" b="1" dirty="0" smtClean="0">
                <a:solidFill>
                  <a:srgbClr val="0070C0"/>
                </a:solidFill>
              </a:rPr>
              <a:t>  =  ADDED VALUE</a:t>
            </a:r>
            <a:endParaRPr lang="nl-BE" b="1" dirty="0">
              <a:solidFill>
                <a:srgbClr val="0070C0"/>
              </a:solidFill>
            </a:endParaRPr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2377336" y="2592575"/>
            <a:ext cx="65151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4572000" y="1786651"/>
            <a:ext cx="1296144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b="1" dirty="0" err="1" smtClean="0"/>
              <a:t>Cfr</a:t>
            </a:r>
            <a:r>
              <a:rPr lang="nl-BE" sz="1400" b="1" dirty="0" smtClean="0"/>
              <a:t> 7S Model McKinsey</a:t>
            </a:r>
            <a:endParaRPr lang="nl-BE" sz="1400" b="1" dirty="0"/>
          </a:p>
        </p:txBody>
      </p:sp>
      <p:sp>
        <p:nvSpPr>
          <p:cNvPr id="14" name="Ovaal 13"/>
          <p:cNvSpPr/>
          <p:nvPr/>
        </p:nvSpPr>
        <p:spPr>
          <a:xfrm>
            <a:off x="4716016" y="3266983"/>
            <a:ext cx="1440160" cy="252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v</a:t>
            </a:r>
            <a:endParaRPr lang="nl-BE" dirty="0"/>
          </a:p>
        </p:txBody>
      </p:sp>
      <p:sp>
        <p:nvSpPr>
          <p:cNvPr id="20" name="Ovaal 19"/>
          <p:cNvSpPr/>
          <p:nvPr/>
        </p:nvSpPr>
        <p:spPr>
          <a:xfrm>
            <a:off x="4868416" y="3419383"/>
            <a:ext cx="1440160" cy="252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v</a:t>
            </a:r>
            <a:endParaRPr lang="nl-BE" dirty="0"/>
          </a:p>
        </p:txBody>
      </p:sp>
      <p:sp>
        <p:nvSpPr>
          <p:cNvPr id="21" name="Ovaal 20"/>
          <p:cNvSpPr/>
          <p:nvPr/>
        </p:nvSpPr>
        <p:spPr>
          <a:xfrm>
            <a:off x="5436096" y="1360896"/>
            <a:ext cx="2952328" cy="7795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v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602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uiExpand="1" build="p" animBg="1"/>
      <p:bldP spid="8" grpId="0" animBg="1"/>
      <p:bldP spid="9" grpId="0" animBg="1"/>
      <p:bldP spid="10" grpId="0" animBg="1"/>
      <p:bldP spid="18" grpId="0" animBg="1"/>
      <p:bldP spid="14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0987"/>
            <a:ext cx="2142680" cy="468053"/>
          </a:xfrm>
        </p:spPr>
        <p:txBody>
          <a:bodyPr>
            <a:normAutofit/>
          </a:bodyPr>
          <a:lstStyle/>
          <a:p>
            <a:r>
              <a:rPr lang="nl-BE" b="1" dirty="0" smtClean="0"/>
              <a:t>Audit Objects</a:t>
            </a:r>
            <a:endParaRPr lang="nl-BE" b="1" dirty="0"/>
          </a:p>
        </p:txBody>
      </p:sp>
      <p:pic>
        <p:nvPicPr>
          <p:cNvPr id="7" name="Tijdelijke aanduiding voor afbeelding 6" descr="Nancy Leveson   safer-world  printable version.pdf - Adobe Acrobat Reader DC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404664"/>
            <a:ext cx="6487322" cy="6336704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24</a:t>
            </a:fld>
            <a:endParaRPr lang="nl-BE"/>
          </a:p>
        </p:txBody>
      </p:sp>
      <p:sp>
        <p:nvSpPr>
          <p:cNvPr id="8" name="Ovaal 7"/>
          <p:cNvSpPr/>
          <p:nvPr/>
        </p:nvSpPr>
        <p:spPr>
          <a:xfrm>
            <a:off x="5098179" y="588843"/>
            <a:ext cx="1440160" cy="64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Ovaal 8"/>
          <p:cNvSpPr/>
          <p:nvPr/>
        </p:nvSpPr>
        <p:spPr>
          <a:xfrm>
            <a:off x="2430372" y="2132854"/>
            <a:ext cx="1440160" cy="64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2915816" y="2996952"/>
            <a:ext cx="1440160" cy="64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/>
          <p:cNvSpPr/>
          <p:nvPr/>
        </p:nvSpPr>
        <p:spPr>
          <a:xfrm>
            <a:off x="6832732" y="2024841"/>
            <a:ext cx="1440160" cy="864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11"/>
          <p:cNvSpPr/>
          <p:nvPr/>
        </p:nvSpPr>
        <p:spPr>
          <a:xfrm>
            <a:off x="3231735" y="5056020"/>
            <a:ext cx="1440160" cy="504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Ovaal 12"/>
          <p:cNvSpPr/>
          <p:nvPr/>
        </p:nvSpPr>
        <p:spPr>
          <a:xfrm>
            <a:off x="2927648" y="4581127"/>
            <a:ext cx="1440160" cy="5040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Ovaal 13"/>
          <p:cNvSpPr/>
          <p:nvPr/>
        </p:nvSpPr>
        <p:spPr>
          <a:xfrm>
            <a:off x="4745392" y="4436755"/>
            <a:ext cx="1440160" cy="690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Ovaal 14"/>
          <p:cNvSpPr/>
          <p:nvPr/>
        </p:nvSpPr>
        <p:spPr>
          <a:xfrm>
            <a:off x="6199584" y="3140968"/>
            <a:ext cx="1440160" cy="64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Ovaal 15"/>
          <p:cNvSpPr/>
          <p:nvPr/>
        </p:nvSpPr>
        <p:spPr>
          <a:xfrm>
            <a:off x="6832732" y="3573016"/>
            <a:ext cx="1555692" cy="1260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Ovaal 16"/>
          <p:cNvSpPr/>
          <p:nvPr/>
        </p:nvSpPr>
        <p:spPr>
          <a:xfrm>
            <a:off x="6538339" y="5085184"/>
            <a:ext cx="1440160" cy="546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Ovaal 17"/>
          <p:cNvSpPr/>
          <p:nvPr/>
        </p:nvSpPr>
        <p:spPr>
          <a:xfrm>
            <a:off x="4374767" y="5308048"/>
            <a:ext cx="1440160" cy="64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Ovaal 18"/>
          <p:cNvSpPr/>
          <p:nvPr/>
        </p:nvSpPr>
        <p:spPr>
          <a:xfrm>
            <a:off x="5524872" y="1376772"/>
            <a:ext cx="1440160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al 19"/>
          <p:cNvSpPr/>
          <p:nvPr/>
        </p:nvSpPr>
        <p:spPr>
          <a:xfrm>
            <a:off x="3851920" y="1236916"/>
            <a:ext cx="1627584" cy="1219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/>
          <p:cNvSpPr/>
          <p:nvPr/>
        </p:nvSpPr>
        <p:spPr>
          <a:xfrm>
            <a:off x="2699792" y="3809646"/>
            <a:ext cx="1440160" cy="64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Ovaal 21"/>
          <p:cNvSpPr/>
          <p:nvPr/>
        </p:nvSpPr>
        <p:spPr>
          <a:xfrm>
            <a:off x="4745392" y="5877273"/>
            <a:ext cx="1072867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Ovaal 2"/>
          <p:cNvSpPr/>
          <p:nvPr/>
        </p:nvSpPr>
        <p:spPr>
          <a:xfrm>
            <a:off x="0" y="3140968"/>
            <a:ext cx="2123728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82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3688" y="1224986"/>
            <a:ext cx="2051720" cy="284674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nl-BE" sz="2000" b="1" dirty="0" err="1" smtClean="0">
                <a:effectLst/>
              </a:rPr>
              <a:t>Looking</a:t>
            </a:r>
            <a:r>
              <a:rPr lang="nl-BE" sz="2000" b="1" dirty="0" smtClean="0">
                <a:effectLst/>
              </a:rPr>
              <a:t> </a:t>
            </a:r>
            <a:br>
              <a:rPr lang="nl-BE" sz="2000" b="1" dirty="0" smtClean="0">
                <a:effectLst/>
              </a:rPr>
            </a:br>
            <a:r>
              <a:rPr lang="nl-BE" sz="2000" b="1" dirty="0" smtClean="0">
                <a:effectLst/>
              </a:rPr>
              <a:t>at </a:t>
            </a:r>
            <a:br>
              <a:rPr lang="nl-BE" sz="2000" b="1" dirty="0" smtClean="0">
                <a:effectLst/>
              </a:rPr>
            </a:br>
            <a:r>
              <a:rPr lang="nl-BE" sz="2000" b="1" dirty="0" smtClean="0">
                <a:effectLst/>
              </a:rPr>
              <a:t>systems</a:t>
            </a:r>
            <a:br>
              <a:rPr lang="nl-BE" sz="2000" b="1" dirty="0" smtClean="0">
                <a:effectLst/>
              </a:rPr>
            </a:br>
            <a:r>
              <a:rPr lang="nl-BE" sz="2000" dirty="0" smtClean="0">
                <a:effectLst/>
              </a:rPr>
              <a:t/>
            </a:r>
            <a:br>
              <a:rPr lang="nl-BE" sz="2000" dirty="0" smtClean="0">
                <a:effectLst/>
              </a:rPr>
            </a:br>
            <a:r>
              <a:rPr lang="nl-BE" sz="2000" dirty="0" smtClean="0">
                <a:effectLst/>
              </a:rPr>
              <a:t/>
            </a:r>
            <a:br>
              <a:rPr lang="nl-BE" sz="2000" dirty="0" smtClean="0">
                <a:effectLst/>
              </a:rPr>
            </a:br>
            <a:r>
              <a:rPr lang="nl-BE" sz="2000" b="1" dirty="0" smtClean="0">
                <a:solidFill>
                  <a:srgbClr val="003399"/>
                </a:solidFill>
                <a:effectLst/>
                <a:ea typeface="+mn-ea"/>
                <a:cs typeface="+mn-cs"/>
              </a:rPr>
              <a:t>Prof </a:t>
            </a:r>
            <a:r>
              <a:rPr lang="nl-BE" sz="2000" b="1" dirty="0">
                <a:solidFill>
                  <a:srgbClr val="003399"/>
                </a:solidFill>
                <a:effectLst/>
                <a:ea typeface="+mn-ea"/>
                <a:cs typeface="+mn-cs"/>
              </a:rPr>
              <a:t>Nancy </a:t>
            </a:r>
            <a:r>
              <a:rPr lang="nl-BE" sz="2000" b="1" dirty="0" err="1">
                <a:solidFill>
                  <a:srgbClr val="003399"/>
                </a:solidFill>
                <a:effectLst/>
                <a:ea typeface="+mn-ea"/>
                <a:cs typeface="+mn-cs"/>
              </a:rPr>
              <a:t>Levinson</a:t>
            </a:r>
            <a:r>
              <a:rPr lang="nl-BE" sz="2000" b="1" dirty="0">
                <a:solidFill>
                  <a:srgbClr val="003399"/>
                </a:solidFill>
                <a:effectLst/>
                <a:ea typeface="+mn-ea"/>
                <a:cs typeface="+mn-cs"/>
              </a:rPr>
              <a:t>  </a:t>
            </a:r>
            <a:r>
              <a:rPr lang="nl-BE" sz="2000" b="1" dirty="0" smtClean="0">
                <a:solidFill>
                  <a:srgbClr val="003399"/>
                </a:solidFill>
                <a:effectLst/>
                <a:ea typeface="+mn-ea"/>
                <a:cs typeface="+mn-cs"/>
              </a:rPr>
              <a:t>MI </a:t>
            </a:r>
            <a:r>
              <a:rPr lang="nl-BE" sz="2000" b="1" dirty="0">
                <a:solidFill>
                  <a:srgbClr val="003399"/>
                </a:solidFill>
                <a:effectLst/>
                <a:ea typeface="+mn-ea"/>
                <a:cs typeface="+mn-cs"/>
              </a:rPr>
              <a:t>University</a:t>
            </a:r>
            <a:r>
              <a:rPr lang="nl-BE" sz="2800" b="1" dirty="0">
                <a:solidFill>
                  <a:srgbClr val="003399"/>
                </a:solidFill>
                <a:effectLst/>
                <a:ea typeface="+mn-ea"/>
                <a:cs typeface="+mn-cs"/>
              </a:rPr>
              <a:t/>
            </a:r>
            <a:br>
              <a:rPr lang="nl-BE" sz="2800" b="1" dirty="0">
                <a:solidFill>
                  <a:srgbClr val="003399"/>
                </a:solidFill>
                <a:effectLst/>
                <a:ea typeface="+mn-ea"/>
                <a:cs typeface="+mn-cs"/>
              </a:rPr>
            </a:br>
            <a:endParaRPr lang="nl-BE" sz="2000" b="1" dirty="0">
              <a:effectLst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ED4-CBF7-4DC0-9AC2-69FFF118F050}" type="slidenum">
              <a:rPr lang="nl-BE" smtClean="0"/>
              <a:pPr/>
              <a:t>25</a:t>
            </a:fld>
            <a:endParaRPr lang="nl-BE"/>
          </a:p>
        </p:txBody>
      </p:sp>
      <p:pic>
        <p:nvPicPr>
          <p:cNvPr id="3074" name="Picture 2" descr="newmodel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r="12465"/>
          <a:stretch>
            <a:fillRect/>
          </a:stretch>
        </p:blipFill>
        <p:spPr bwMode="auto">
          <a:xfrm>
            <a:off x="1611377" y="40962"/>
            <a:ext cx="7566604" cy="67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52103"/>
            <a:ext cx="396255" cy="39625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Afgeronde rechthoek 2"/>
          <p:cNvSpPr/>
          <p:nvPr/>
        </p:nvSpPr>
        <p:spPr>
          <a:xfrm>
            <a:off x="6084168" y="3717031"/>
            <a:ext cx="2808311" cy="295232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5076056" y="2637597"/>
            <a:ext cx="100811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/>
              <a:t>MICRO</a:t>
            </a:r>
            <a:r>
              <a:rPr lang="nl-BE" dirty="0" smtClean="0"/>
              <a:t> model</a:t>
            </a:r>
            <a:endParaRPr lang="nl-BE" dirty="0"/>
          </a:p>
        </p:txBody>
      </p:sp>
      <p:sp>
        <p:nvSpPr>
          <p:cNvPr id="9" name="Afgeronde rechthoek 8"/>
          <p:cNvSpPr/>
          <p:nvPr/>
        </p:nvSpPr>
        <p:spPr>
          <a:xfrm>
            <a:off x="1547664" y="3501007"/>
            <a:ext cx="4032448" cy="31683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0" name="Rechte verbindingslijn met pijl 9"/>
          <p:cNvCxnSpPr/>
          <p:nvPr/>
        </p:nvCxnSpPr>
        <p:spPr>
          <a:xfrm flipH="1">
            <a:off x="4716016" y="3283928"/>
            <a:ext cx="360040" cy="2170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5940152" y="3283928"/>
            <a:ext cx="216024" cy="5051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21285" y="476672"/>
            <a:ext cx="12234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/>
              <a:t>MICRO Models</a:t>
            </a:r>
            <a:endParaRPr lang="nl-BE" b="1" dirty="0"/>
          </a:p>
        </p:txBody>
      </p:sp>
      <p:sp>
        <p:nvSpPr>
          <p:cNvPr id="14" name="Ovaal 13"/>
          <p:cNvSpPr/>
          <p:nvPr/>
        </p:nvSpPr>
        <p:spPr>
          <a:xfrm>
            <a:off x="4532993" y="3695386"/>
            <a:ext cx="1440160" cy="64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al 15"/>
          <p:cNvSpPr/>
          <p:nvPr/>
        </p:nvSpPr>
        <p:spPr>
          <a:xfrm>
            <a:off x="1979712" y="3717031"/>
            <a:ext cx="1080120" cy="417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212232" y="4437110"/>
            <a:ext cx="1440160" cy="64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al 17"/>
          <p:cNvSpPr/>
          <p:nvPr/>
        </p:nvSpPr>
        <p:spPr>
          <a:xfrm>
            <a:off x="3092833" y="5517232"/>
            <a:ext cx="1440160" cy="64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al 18"/>
          <p:cNvSpPr/>
          <p:nvPr/>
        </p:nvSpPr>
        <p:spPr>
          <a:xfrm>
            <a:off x="1799692" y="4437110"/>
            <a:ext cx="1440160" cy="64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al 19"/>
          <p:cNvSpPr/>
          <p:nvPr/>
        </p:nvSpPr>
        <p:spPr>
          <a:xfrm>
            <a:off x="2097436" y="6021286"/>
            <a:ext cx="962396" cy="64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/>
          <p:cNvSpPr/>
          <p:nvPr/>
        </p:nvSpPr>
        <p:spPr>
          <a:xfrm>
            <a:off x="3212232" y="3709925"/>
            <a:ext cx="1440160" cy="64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al 21"/>
          <p:cNvSpPr/>
          <p:nvPr/>
        </p:nvSpPr>
        <p:spPr>
          <a:xfrm>
            <a:off x="1684276" y="5286759"/>
            <a:ext cx="1016941" cy="4609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Ovaal 22"/>
          <p:cNvSpPr/>
          <p:nvPr/>
        </p:nvSpPr>
        <p:spPr>
          <a:xfrm>
            <a:off x="1378090" y="6165303"/>
            <a:ext cx="827023" cy="324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al 23"/>
          <p:cNvSpPr/>
          <p:nvPr/>
        </p:nvSpPr>
        <p:spPr>
          <a:xfrm>
            <a:off x="6300192" y="4033991"/>
            <a:ext cx="827023" cy="324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vaal 24"/>
          <p:cNvSpPr/>
          <p:nvPr/>
        </p:nvSpPr>
        <p:spPr>
          <a:xfrm>
            <a:off x="7474559" y="3956366"/>
            <a:ext cx="1440160" cy="64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vaal 25"/>
          <p:cNvSpPr/>
          <p:nvPr/>
        </p:nvSpPr>
        <p:spPr>
          <a:xfrm>
            <a:off x="5328084" y="6209927"/>
            <a:ext cx="1440160" cy="64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vaal 26"/>
          <p:cNvSpPr/>
          <p:nvPr/>
        </p:nvSpPr>
        <p:spPr>
          <a:xfrm>
            <a:off x="5148064" y="5380441"/>
            <a:ext cx="1440160" cy="734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Ovaal 27"/>
          <p:cNvSpPr/>
          <p:nvPr/>
        </p:nvSpPr>
        <p:spPr>
          <a:xfrm>
            <a:off x="5436096" y="4358028"/>
            <a:ext cx="1440160" cy="5760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Ovaal 28"/>
          <p:cNvSpPr/>
          <p:nvPr/>
        </p:nvSpPr>
        <p:spPr>
          <a:xfrm>
            <a:off x="6444208" y="4604439"/>
            <a:ext cx="2160240" cy="1740883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21284" y="4523178"/>
            <a:ext cx="1526379" cy="468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b="1" dirty="0" smtClean="0"/>
              <a:t>Audit Objects</a:t>
            </a:r>
            <a:endParaRPr lang="nl-BE" sz="1800" b="1" dirty="0"/>
          </a:p>
        </p:txBody>
      </p:sp>
      <p:sp>
        <p:nvSpPr>
          <p:cNvPr id="31" name="Ovaal 30"/>
          <p:cNvSpPr/>
          <p:nvPr/>
        </p:nvSpPr>
        <p:spPr>
          <a:xfrm>
            <a:off x="0" y="4444097"/>
            <a:ext cx="1526379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41841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85" y="1409273"/>
            <a:ext cx="1728192" cy="282257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nl-BE" sz="2000" dirty="0" smtClean="0">
                <a:effectLst/>
              </a:rPr>
              <a:t/>
            </a:r>
            <a:br>
              <a:rPr lang="nl-BE" sz="2000" dirty="0" smtClean="0">
                <a:effectLst/>
              </a:rPr>
            </a:br>
            <a:endParaRPr lang="nl-BE" sz="2000" dirty="0">
              <a:effectLst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ED4-CBF7-4DC0-9AC2-69FFF118F050}" type="slidenum">
              <a:rPr lang="nl-BE" smtClean="0"/>
              <a:pPr/>
              <a:t>26</a:t>
            </a:fld>
            <a:endParaRPr lang="nl-BE"/>
          </a:p>
        </p:txBody>
      </p:sp>
      <p:pic>
        <p:nvPicPr>
          <p:cNvPr id="3074" name="Picture 2" descr="newmodel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r="12465"/>
          <a:stretch>
            <a:fillRect/>
          </a:stretch>
        </p:blipFill>
        <p:spPr bwMode="auto">
          <a:xfrm>
            <a:off x="1572282" y="0"/>
            <a:ext cx="7566604" cy="67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276" y="4566211"/>
            <a:ext cx="396255" cy="39625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Afgeronde rechthoek 7"/>
          <p:cNvSpPr/>
          <p:nvPr/>
        </p:nvSpPr>
        <p:spPr>
          <a:xfrm>
            <a:off x="5724128" y="3717032"/>
            <a:ext cx="3024336" cy="2952328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Afgeronde rechthoek 8"/>
          <p:cNvSpPr/>
          <p:nvPr/>
        </p:nvSpPr>
        <p:spPr>
          <a:xfrm>
            <a:off x="1403648" y="3501008"/>
            <a:ext cx="4176464" cy="3168352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21285" y="476672"/>
            <a:ext cx="12234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/>
              <a:t>MESO Models</a:t>
            </a:r>
            <a:endParaRPr lang="nl-BE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5050815" y="1449650"/>
            <a:ext cx="100811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/>
              <a:t>MESO</a:t>
            </a:r>
            <a:r>
              <a:rPr lang="nl-BE" dirty="0" smtClean="0"/>
              <a:t> model</a:t>
            </a:r>
            <a:endParaRPr lang="nl-BE" dirty="0"/>
          </a:p>
        </p:txBody>
      </p:sp>
      <p:sp>
        <p:nvSpPr>
          <p:cNvPr id="14" name="Afgeronde rechthoek 13"/>
          <p:cNvSpPr/>
          <p:nvPr/>
        </p:nvSpPr>
        <p:spPr>
          <a:xfrm>
            <a:off x="1244702" y="2622435"/>
            <a:ext cx="7647778" cy="409657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5" name="Rechte verbindingslijn met pijl 14"/>
          <p:cNvCxnSpPr>
            <a:stCxn id="13" idx="2"/>
          </p:cNvCxnSpPr>
          <p:nvPr/>
        </p:nvCxnSpPr>
        <p:spPr>
          <a:xfrm>
            <a:off x="5554871" y="2095981"/>
            <a:ext cx="0" cy="5264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77754" y="3495540"/>
            <a:ext cx="1202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FF0000"/>
                </a:solidFill>
              </a:rPr>
              <a:t>Looking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at 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 smtClean="0">
                <a:solidFill>
                  <a:srgbClr val="FF0000"/>
                </a:solidFill>
              </a:rPr>
              <a:t>systems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3781" y="5061132"/>
            <a:ext cx="1437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003399"/>
                </a:solidFill>
              </a:rPr>
              <a:t>Prof Nancy </a:t>
            </a:r>
            <a:r>
              <a:rPr lang="nl-BE" sz="1600" b="1" dirty="0" err="1">
                <a:solidFill>
                  <a:srgbClr val="003399"/>
                </a:solidFill>
              </a:rPr>
              <a:t>Levinson</a:t>
            </a:r>
            <a:r>
              <a:rPr lang="nl-BE" sz="1600" b="1" dirty="0">
                <a:solidFill>
                  <a:srgbClr val="003399"/>
                </a:solidFill>
              </a:rPr>
              <a:t>  MIT University</a:t>
            </a:r>
            <a:endParaRPr lang="nl-BE" sz="1600" b="1" dirty="0"/>
          </a:p>
        </p:txBody>
      </p:sp>
      <p:sp>
        <p:nvSpPr>
          <p:cNvPr id="16" name="Ovaal 15"/>
          <p:cNvSpPr/>
          <p:nvPr/>
        </p:nvSpPr>
        <p:spPr>
          <a:xfrm>
            <a:off x="1979712" y="2837779"/>
            <a:ext cx="1080120" cy="587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6168008" y="3131728"/>
            <a:ext cx="1080120" cy="587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al 17"/>
          <p:cNvSpPr/>
          <p:nvPr/>
        </p:nvSpPr>
        <p:spPr>
          <a:xfrm>
            <a:off x="7452320" y="3119363"/>
            <a:ext cx="1080120" cy="58789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al 18"/>
          <p:cNvSpPr/>
          <p:nvPr/>
        </p:nvSpPr>
        <p:spPr>
          <a:xfrm>
            <a:off x="3347864" y="2855118"/>
            <a:ext cx="1198895" cy="58789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-23750" y="2211986"/>
            <a:ext cx="1526379" cy="468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b="1" dirty="0" smtClean="0"/>
              <a:t>Audit Objects</a:t>
            </a:r>
            <a:endParaRPr lang="nl-BE" sz="1800" b="1" dirty="0"/>
          </a:p>
        </p:txBody>
      </p:sp>
      <p:sp>
        <p:nvSpPr>
          <p:cNvPr id="22" name="Ovaal 21"/>
          <p:cNvSpPr/>
          <p:nvPr/>
        </p:nvSpPr>
        <p:spPr>
          <a:xfrm>
            <a:off x="-45034" y="2132905"/>
            <a:ext cx="1526379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41913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/>
      <p:bldP spid="4" grpId="0"/>
      <p:bldP spid="16" grpId="0" animBg="1"/>
      <p:bldP spid="17" grpId="0" animBg="1"/>
      <p:bldP spid="18" grpId="0" animBg="1"/>
      <p:bldP spid="19" grpId="0" animBg="1"/>
      <p:bldP spid="21" grpId="0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3801" y="3556992"/>
            <a:ext cx="1382363" cy="282257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nl-BE" sz="2000" dirty="0" err="1" smtClean="0">
                <a:effectLst/>
              </a:rPr>
              <a:t>Looking</a:t>
            </a:r>
            <a:r>
              <a:rPr lang="nl-BE" sz="2000" dirty="0" smtClean="0">
                <a:effectLst/>
              </a:rPr>
              <a:t> </a:t>
            </a:r>
            <a:br>
              <a:rPr lang="nl-BE" sz="2000" dirty="0" smtClean="0">
                <a:effectLst/>
              </a:rPr>
            </a:br>
            <a:r>
              <a:rPr lang="nl-BE" sz="2000" dirty="0" smtClean="0">
                <a:effectLst/>
              </a:rPr>
              <a:t>at </a:t>
            </a:r>
            <a:br>
              <a:rPr lang="nl-BE" sz="2000" dirty="0" smtClean="0">
                <a:effectLst/>
              </a:rPr>
            </a:br>
            <a:r>
              <a:rPr lang="nl-BE" sz="2000" dirty="0" smtClean="0">
                <a:effectLst/>
              </a:rPr>
              <a:t>systems</a:t>
            </a:r>
            <a:br>
              <a:rPr lang="nl-BE" sz="2000" dirty="0" smtClean="0">
                <a:effectLst/>
              </a:rPr>
            </a:br>
            <a:r>
              <a:rPr lang="nl-BE" sz="2000" dirty="0" smtClean="0">
                <a:effectLst/>
              </a:rPr>
              <a:t/>
            </a:r>
            <a:br>
              <a:rPr lang="nl-BE" sz="2000" dirty="0" smtClean="0">
                <a:effectLst/>
              </a:rPr>
            </a:br>
            <a:r>
              <a:rPr lang="nl-BE" sz="2000" dirty="0" smtClean="0">
                <a:effectLst/>
              </a:rPr>
              <a:t/>
            </a:r>
            <a:br>
              <a:rPr lang="nl-BE" sz="2000" dirty="0" smtClean="0">
                <a:effectLst/>
              </a:rPr>
            </a:br>
            <a:r>
              <a:rPr lang="nl-BE" sz="2000" dirty="0" smtClean="0">
                <a:solidFill>
                  <a:srgbClr val="003399"/>
                </a:solidFill>
                <a:effectLst/>
                <a:ea typeface="+mn-ea"/>
                <a:cs typeface="+mn-cs"/>
              </a:rPr>
              <a:t>Prof </a:t>
            </a:r>
            <a:r>
              <a:rPr lang="nl-BE" sz="2000" dirty="0">
                <a:solidFill>
                  <a:srgbClr val="003399"/>
                </a:solidFill>
                <a:effectLst/>
                <a:ea typeface="+mn-ea"/>
                <a:cs typeface="+mn-cs"/>
              </a:rPr>
              <a:t>Nancy </a:t>
            </a:r>
            <a:r>
              <a:rPr lang="nl-BE" sz="2000" dirty="0" err="1">
                <a:solidFill>
                  <a:srgbClr val="003399"/>
                </a:solidFill>
                <a:effectLst/>
                <a:ea typeface="+mn-ea"/>
                <a:cs typeface="+mn-cs"/>
              </a:rPr>
              <a:t>Levinson</a:t>
            </a:r>
            <a:r>
              <a:rPr lang="nl-BE" sz="2000" dirty="0">
                <a:solidFill>
                  <a:srgbClr val="003399"/>
                </a:solidFill>
                <a:effectLst/>
                <a:ea typeface="+mn-ea"/>
                <a:cs typeface="+mn-cs"/>
              </a:rPr>
              <a:t>  MIT </a:t>
            </a:r>
            <a:r>
              <a:rPr lang="nl-BE" sz="2000" dirty="0" smtClean="0">
                <a:solidFill>
                  <a:srgbClr val="003399"/>
                </a:solidFill>
                <a:effectLst/>
                <a:ea typeface="+mn-ea"/>
                <a:cs typeface="+mn-cs"/>
              </a:rPr>
              <a:t>University</a:t>
            </a:r>
            <a:endParaRPr lang="nl-BE" sz="2000" dirty="0">
              <a:effectLst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ED4-CBF7-4DC0-9AC2-69FFF118F050}" type="slidenum">
              <a:rPr lang="nl-BE" smtClean="0"/>
              <a:pPr/>
              <a:t>27</a:t>
            </a:fld>
            <a:endParaRPr lang="nl-BE"/>
          </a:p>
        </p:txBody>
      </p:sp>
      <p:pic>
        <p:nvPicPr>
          <p:cNvPr id="3074" name="Picture 2" descr="newmodel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r="12465"/>
          <a:stretch>
            <a:fillRect/>
          </a:stretch>
        </p:blipFill>
        <p:spPr bwMode="auto">
          <a:xfrm>
            <a:off x="1490527" y="-86582"/>
            <a:ext cx="7566604" cy="67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285" y="4772214"/>
            <a:ext cx="396255" cy="39625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Afgeronde rechthoek 7"/>
          <p:cNvSpPr/>
          <p:nvPr/>
        </p:nvSpPr>
        <p:spPr>
          <a:xfrm>
            <a:off x="5724128" y="3573016"/>
            <a:ext cx="3024336" cy="3096344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Afgeronde rechthoek 8"/>
          <p:cNvSpPr/>
          <p:nvPr/>
        </p:nvSpPr>
        <p:spPr>
          <a:xfrm>
            <a:off x="1476130" y="3501008"/>
            <a:ext cx="4103982" cy="3168352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49827" y="1245119"/>
            <a:ext cx="106578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/>
              <a:t>MACRO Model</a:t>
            </a:r>
            <a:endParaRPr lang="nl-BE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4289349" y="36823"/>
            <a:ext cx="2154859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/>
              <a:t>MACRO</a:t>
            </a:r>
            <a:r>
              <a:rPr lang="nl-BE" dirty="0" smtClean="0"/>
              <a:t> model</a:t>
            </a:r>
            <a:endParaRPr lang="nl-BE" dirty="0"/>
          </a:p>
        </p:txBody>
      </p:sp>
      <p:sp>
        <p:nvSpPr>
          <p:cNvPr id="14" name="Afgeronde rechthoek 13"/>
          <p:cNvSpPr/>
          <p:nvPr/>
        </p:nvSpPr>
        <p:spPr>
          <a:xfrm>
            <a:off x="1331640" y="2681575"/>
            <a:ext cx="7560840" cy="4037438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4870795" y="429252"/>
            <a:ext cx="0" cy="1744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fgeronde rechthoek 11"/>
          <p:cNvSpPr/>
          <p:nvPr/>
        </p:nvSpPr>
        <p:spPr>
          <a:xfrm>
            <a:off x="1244702" y="603716"/>
            <a:ext cx="7791794" cy="6254284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PIJL-OMHOOG 3"/>
          <p:cNvSpPr/>
          <p:nvPr/>
        </p:nvSpPr>
        <p:spPr>
          <a:xfrm>
            <a:off x="4623610" y="364339"/>
            <a:ext cx="1728191" cy="3366519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5130356" y="772249"/>
            <a:ext cx="2133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err="1" smtClean="0"/>
              <a:t>Enlargement</a:t>
            </a:r>
            <a:endParaRPr lang="nl-BE" sz="16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5343690" y="16358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smtClean="0"/>
              <a:t>of</a:t>
            </a:r>
            <a:endParaRPr lang="nl-BE" sz="16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5580112" y="1558904"/>
            <a:ext cx="288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smtClean="0"/>
              <a:t>Scope</a:t>
            </a:r>
            <a:endParaRPr lang="nl-BE" sz="1600" b="1" dirty="0"/>
          </a:p>
        </p:txBody>
      </p:sp>
      <p:sp>
        <p:nvSpPr>
          <p:cNvPr id="18" name="Ovaal 17"/>
          <p:cNvSpPr/>
          <p:nvPr/>
        </p:nvSpPr>
        <p:spPr>
          <a:xfrm>
            <a:off x="1835696" y="1844824"/>
            <a:ext cx="1224136" cy="7776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al 19"/>
          <p:cNvSpPr/>
          <p:nvPr/>
        </p:nvSpPr>
        <p:spPr>
          <a:xfrm>
            <a:off x="6012160" y="1917058"/>
            <a:ext cx="1080120" cy="7776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/>
          <p:cNvSpPr/>
          <p:nvPr/>
        </p:nvSpPr>
        <p:spPr>
          <a:xfrm>
            <a:off x="3314858" y="1831819"/>
            <a:ext cx="1501053" cy="7776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al 21"/>
          <p:cNvSpPr/>
          <p:nvPr/>
        </p:nvSpPr>
        <p:spPr>
          <a:xfrm>
            <a:off x="7236296" y="1844824"/>
            <a:ext cx="1907704" cy="8980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Ovaal 22"/>
          <p:cNvSpPr/>
          <p:nvPr/>
        </p:nvSpPr>
        <p:spPr>
          <a:xfrm>
            <a:off x="1944541" y="799837"/>
            <a:ext cx="1006446" cy="3888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al 23"/>
          <p:cNvSpPr/>
          <p:nvPr/>
        </p:nvSpPr>
        <p:spPr>
          <a:xfrm>
            <a:off x="3133676" y="605434"/>
            <a:ext cx="1682235" cy="7776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vaal 24"/>
          <p:cNvSpPr/>
          <p:nvPr/>
        </p:nvSpPr>
        <p:spPr>
          <a:xfrm>
            <a:off x="6085834" y="754547"/>
            <a:ext cx="1006446" cy="3888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vaal 25"/>
          <p:cNvSpPr/>
          <p:nvPr/>
        </p:nvSpPr>
        <p:spPr>
          <a:xfrm>
            <a:off x="7405871" y="605434"/>
            <a:ext cx="1682235" cy="7776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34782" y="480897"/>
            <a:ext cx="1526379" cy="468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b="1" dirty="0" smtClean="0"/>
              <a:t>Audit Objects</a:t>
            </a:r>
            <a:endParaRPr lang="nl-BE" sz="1800" b="1" dirty="0"/>
          </a:p>
        </p:txBody>
      </p:sp>
      <p:sp>
        <p:nvSpPr>
          <p:cNvPr id="28" name="Ovaal 27"/>
          <p:cNvSpPr/>
          <p:nvPr/>
        </p:nvSpPr>
        <p:spPr>
          <a:xfrm>
            <a:off x="-4642" y="385287"/>
            <a:ext cx="1526379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28245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2" grpId="0" animBg="1"/>
      <p:bldP spid="4" grpId="0" animBg="1"/>
      <p:bldP spid="5" grpId="0"/>
      <p:bldP spid="10" grpId="0"/>
      <p:bldP spid="16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63072" cy="990600"/>
          </a:xfrm>
        </p:spPr>
        <p:txBody>
          <a:bodyPr>
            <a:normAutofit/>
          </a:bodyPr>
          <a:lstStyle/>
          <a:p>
            <a:r>
              <a:rPr lang="nl-BE" dirty="0" smtClean="0"/>
              <a:t>General </a:t>
            </a:r>
            <a:r>
              <a:rPr lang="nl-BE" dirty="0" err="1" smtClean="0"/>
              <a:t>Purpose</a:t>
            </a:r>
            <a:r>
              <a:rPr lang="nl-BE" dirty="0" smtClean="0"/>
              <a:t> of Auditing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28277" y="1051441"/>
            <a:ext cx="8964488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700" dirty="0" smtClean="0"/>
              <a:t>My </a:t>
            </a:r>
            <a:r>
              <a:rPr lang="nl-BE" sz="1700" dirty="0" err="1" smtClean="0"/>
              <a:t>inspection</a:t>
            </a:r>
            <a:r>
              <a:rPr lang="nl-BE" sz="1700" dirty="0" smtClean="0"/>
              <a:t> </a:t>
            </a:r>
            <a:r>
              <a:rPr lang="nl-BE" sz="1700" dirty="0" err="1" smtClean="0"/>
              <a:t>experience</a:t>
            </a:r>
            <a:r>
              <a:rPr lang="nl-BE" sz="3500" dirty="0" smtClean="0"/>
              <a:t>	   </a:t>
            </a:r>
            <a:r>
              <a:rPr lang="nl-BE" sz="1600" dirty="0" err="1" smtClean="0"/>
              <a:t>confirms</a:t>
            </a:r>
            <a:r>
              <a:rPr lang="nl-BE" sz="1600" dirty="0" smtClean="0"/>
              <a:t>  </a:t>
            </a:r>
            <a:r>
              <a:rPr lang="nl-BE" sz="1600" dirty="0" err="1" smtClean="0"/>
              <a:t>Nancy’s</a:t>
            </a:r>
            <a:r>
              <a:rPr lang="nl-BE" sz="1600" dirty="0" smtClean="0"/>
              <a:t> “</a:t>
            </a:r>
            <a:r>
              <a:rPr lang="nl-BE" sz="1600" dirty="0"/>
              <a:t>MENTAL </a:t>
            </a:r>
            <a:r>
              <a:rPr lang="nl-BE" sz="1600" dirty="0" err="1" smtClean="0"/>
              <a:t>MODELs</a:t>
            </a:r>
            <a:r>
              <a:rPr lang="nl-BE" sz="1600" dirty="0" smtClean="0"/>
              <a:t>” </a:t>
            </a:r>
            <a:r>
              <a:rPr lang="nl-BE" sz="1600" dirty="0" err="1" smtClean="0"/>
              <a:t>and</a:t>
            </a:r>
            <a:r>
              <a:rPr lang="nl-BE" sz="1600" dirty="0" smtClean="0"/>
              <a:t> 12.4.1 of her </a:t>
            </a:r>
            <a:r>
              <a:rPr lang="nl-BE" sz="1600" dirty="0" err="1" smtClean="0"/>
              <a:t>book</a:t>
            </a:r>
            <a:endParaRPr lang="nl-BE" sz="1600" dirty="0"/>
          </a:p>
          <a:p>
            <a:pPr marL="0" indent="0">
              <a:buNone/>
            </a:pPr>
            <a:r>
              <a:rPr lang="nl-BE" sz="1000" dirty="0" smtClean="0"/>
              <a:t>		</a:t>
            </a:r>
          </a:p>
          <a:p>
            <a:pPr marL="0" indent="0">
              <a:buNone/>
            </a:pPr>
            <a:r>
              <a:rPr lang="nl-BE" dirty="0" smtClean="0"/>
              <a:t>			    </a:t>
            </a:r>
            <a:r>
              <a:rPr lang="nl-BE" b="1" dirty="0" smtClean="0"/>
              <a:t>GAP</a:t>
            </a:r>
            <a:r>
              <a:rPr lang="nl-BE" dirty="0" smtClean="0"/>
              <a:t>  </a:t>
            </a:r>
            <a:r>
              <a:rPr lang="nl-BE" dirty="0" err="1" smtClean="0"/>
              <a:t>between</a:t>
            </a:r>
            <a:endParaRPr lang="nl-BE" sz="1800" dirty="0" smtClean="0"/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2000" dirty="0" smtClean="0"/>
          </a:p>
          <a:p>
            <a:pPr marL="0" indent="0">
              <a:buNone/>
            </a:pPr>
            <a:r>
              <a:rPr lang="nl-BE" sz="1800" dirty="0" err="1" smtClean="0"/>
              <a:t>Inspection</a:t>
            </a:r>
            <a:r>
              <a:rPr lang="nl-BE" sz="1800" dirty="0" smtClean="0"/>
              <a:t> :  		   	 	</a:t>
            </a:r>
            <a:endParaRPr lang="nl-BE" sz="1600" dirty="0" smtClean="0"/>
          </a:p>
          <a:p>
            <a:pPr marL="0" indent="0">
              <a:buNone/>
            </a:pPr>
            <a:endParaRPr lang="nl-BE" dirty="0"/>
          </a:p>
          <a:p>
            <a:endParaRPr lang="nl-BE" dirty="0" smtClean="0"/>
          </a:p>
          <a:p>
            <a:r>
              <a:rPr lang="nl-BE" dirty="0" err="1" smtClean="0"/>
              <a:t>One</a:t>
            </a:r>
            <a:r>
              <a:rPr lang="nl-BE" dirty="0" smtClean="0"/>
              <a:t> </a:t>
            </a:r>
            <a:r>
              <a:rPr lang="nl-BE" dirty="0"/>
              <a:t>of the </a:t>
            </a:r>
            <a:r>
              <a:rPr lang="nl-BE" dirty="0" smtClean="0"/>
              <a:t>	  </a:t>
            </a:r>
            <a:r>
              <a:rPr lang="nl-BE" b="1" dirty="0" err="1" smtClean="0"/>
              <a:t>main</a:t>
            </a:r>
            <a:r>
              <a:rPr lang="nl-BE" b="1" dirty="0" smtClean="0"/>
              <a:t> </a:t>
            </a:r>
            <a:r>
              <a:rPr lang="nl-BE" b="1" dirty="0" err="1"/>
              <a:t>purposes</a:t>
            </a:r>
            <a:r>
              <a:rPr lang="nl-BE" b="1" dirty="0"/>
              <a:t> </a:t>
            </a:r>
            <a:r>
              <a:rPr lang="nl-BE" b="1" dirty="0" smtClean="0"/>
              <a:t>  of     Auditing </a:t>
            </a:r>
          </a:p>
          <a:p>
            <a:pPr marL="0" indent="0">
              <a:buNone/>
            </a:pPr>
            <a:r>
              <a:rPr lang="nl-BE" dirty="0" smtClean="0"/>
              <a:t>				      is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b="1" dirty="0" err="1" smtClean="0"/>
              <a:t>Identifying</a:t>
            </a:r>
            <a:r>
              <a:rPr lang="nl-BE" dirty="0"/>
              <a:t> </a:t>
            </a:r>
            <a:r>
              <a:rPr lang="nl-BE" dirty="0" smtClean="0"/>
              <a:t>		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dirty="0" err="1" smtClean="0"/>
              <a:t>and</a:t>
            </a:r>
            <a:r>
              <a:rPr lang="nl-BE" dirty="0" smtClean="0"/>
              <a:t>					</a:t>
            </a:r>
            <a:endParaRPr lang="nl-BE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dirty="0" smtClean="0"/>
              <a:t>		</a:t>
            </a:r>
            <a:r>
              <a:rPr lang="nl-BE" b="1" dirty="0" err="1" smtClean="0"/>
              <a:t>Closing</a:t>
            </a:r>
            <a:endParaRPr lang="nl-BE" b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28</a:t>
            </a:fld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831923" y="247915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2060"/>
                </a:solidFill>
              </a:rPr>
              <a:t>“PAPER” </a:t>
            </a:r>
            <a:r>
              <a:rPr lang="nl-BE" sz="2400" dirty="0" err="1"/>
              <a:t>world</a:t>
            </a:r>
            <a:r>
              <a:rPr lang="nl-BE" sz="2400" dirty="0"/>
              <a:t>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292080" y="243758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“REAL” </a:t>
            </a:r>
            <a:r>
              <a:rPr lang="nl-BE" sz="2400" dirty="0" err="1" smtClean="0"/>
              <a:t>world</a:t>
            </a:r>
            <a:r>
              <a:rPr lang="nl-BE" sz="2400" dirty="0" smtClean="0"/>
              <a:t> </a:t>
            </a:r>
            <a:endParaRPr lang="nl-BE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3843714" y="252992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and</a:t>
            </a:r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1643095" y="3113769"/>
            <a:ext cx="7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first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315322" y="3697847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err="1">
                <a:solidFill>
                  <a:srgbClr val="002060"/>
                </a:solidFill>
              </a:rPr>
              <a:t>What</a:t>
            </a:r>
            <a:r>
              <a:rPr lang="nl-BE" sz="1600" b="1" dirty="0">
                <a:solidFill>
                  <a:srgbClr val="002060"/>
                </a:solidFill>
              </a:rPr>
              <a:t> do </a:t>
            </a:r>
            <a:r>
              <a:rPr lang="nl-BE" sz="1600" b="1" dirty="0" err="1">
                <a:solidFill>
                  <a:srgbClr val="002060"/>
                </a:solidFill>
              </a:rPr>
              <a:t>they</a:t>
            </a:r>
            <a:r>
              <a:rPr lang="nl-BE" sz="1600" b="1" dirty="0">
                <a:solidFill>
                  <a:srgbClr val="002060"/>
                </a:solidFill>
              </a:rPr>
              <a:t> say </a:t>
            </a:r>
            <a:r>
              <a:rPr lang="nl-BE" sz="1600" b="1" dirty="0" err="1">
                <a:solidFill>
                  <a:srgbClr val="002060"/>
                </a:solidFill>
              </a:rPr>
              <a:t>they</a:t>
            </a:r>
            <a:r>
              <a:rPr lang="nl-BE" sz="1600" b="1" dirty="0">
                <a:solidFill>
                  <a:srgbClr val="002060"/>
                </a:solidFill>
              </a:rPr>
              <a:t> are </a:t>
            </a:r>
            <a:r>
              <a:rPr lang="nl-BE" sz="1600" b="1" dirty="0" err="1">
                <a:solidFill>
                  <a:srgbClr val="002060"/>
                </a:solidFill>
              </a:rPr>
              <a:t>doing</a:t>
            </a:r>
            <a:r>
              <a:rPr lang="nl-BE" sz="1600" b="1" dirty="0">
                <a:solidFill>
                  <a:srgbClr val="002060"/>
                </a:solidFill>
              </a:rPr>
              <a:t> ??</a:t>
            </a:r>
            <a:endParaRPr lang="nl-BE" sz="1600" dirty="0"/>
          </a:p>
        </p:txBody>
      </p:sp>
      <p:sp>
        <p:nvSpPr>
          <p:cNvPr id="12" name="Tekstvak 11"/>
          <p:cNvSpPr txBox="1"/>
          <p:nvPr/>
        </p:nvSpPr>
        <p:spPr>
          <a:xfrm>
            <a:off x="4563794" y="3702575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Are </a:t>
            </a:r>
            <a:r>
              <a:rPr lang="nl-BE" b="1" dirty="0" err="1">
                <a:solidFill>
                  <a:srgbClr val="FF0000"/>
                </a:solidFill>
              </a:rPr>
              <a:t>they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doing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what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they</a:t>
            </a:r>
            <a:r>
              <a:rPr lang="nl-BE" b="1" dirty="0">
                <a:solidFill>
                  <a:srgbClr val="FF0000"/>
                </a:solidFill>
              </a:rPr>
              <a:t> are </a:t>
            </a:r>
            <a:r>
              <a:rPr lang="nl-BE" b="1" dirty="0" err="1">
                <a:solidFill>
                  <a:srgbClr val="FF0000"/>
                </a:solidFill>
              </a:rPr>
              <a:t>saying</a:t>
            </a:r>
            <a:r>
              <a:rPr lang="nl-BE" b="1" dirty="0">
                <a:solidFill>
                  <a:srgbClr val="FF0000"/>
                </a:solidFill>
              </a:rPr>
              <a:t> ???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352260" y="312709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then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5076056" y="312709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afterwards</a:t>
            </a:r>
            <a:r>
              <a:rPr lang="nl-BE" b="1" dirty="0"/>
              <a:t>  </a:t>
            </a:r>
            <a:r>
              <a:rPr lang="nl-BE" b="1" dirty="0" err="1" smtClean="0"/>
              <a:t>verification</a:t>
            </a:r>
            <a:endParaRPr lang="nl-BE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5452152" y="5542911"/>
            <a:ext cx="336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this</a:t>
            </a:r>
            <a:r>
              <a:rPr lang="nl-BE" dirty="0" smtClean="0"/>
              <a:t>   </a:t>
            </a:r>
            <a:r>
              <a:rPr lang="nl-BE" sz="2400" b="1" dirty="0" smtClean="0"/>
              <a:t>GAP  </a:t>
            </a:r>
            <a:r>
              <a:rPr lang="nl-BE" sz="2400" dirty="0"/>
              <a:t>on </a:t>
            </a:r>
            <a:r>
              <a:rPr lang="nl-BE" sz="2400" b="1" dirty="0" err="1">
                <a:solidFill>
                  <a:srgbClr val="FF0000"/>
                </a:solidFill>
              </a:rPr>
              <a:t>all</a:t>
            </a:r>
            <a:r>
              <a:rPr lang="nl-BE" sz="2400" b="1" dirty="0">
                <a:solidFill>
                  <a:srgbClr val="FF0000"/>
                </a:solidFill>
              </a:rPr>
              <a:t> levels</a:t>
            </a:r>
            <a:endParaRPr lang="nl-BE" sz="2400" b="1" dirty="0"/>
          </a:p>
        </p:txBody>
      </p:sp>
      <p:sp>
        <p:nvSpPr>
          <p:cNvPr id="16" name="PIJL-RECHTS 15"/>
          <p:cNvSpPr/>
          <p:nvPr/>
        </p:nvSpPr>
        <p:spPr>
          <a:xfrm rot="405194">
            <a:off x="3503498" y="5382731"/>
            <a:ext cx="1925198" cy="239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PIJL-RECHTS 16"/>
          <p:cNvSpPr/>
          <p:nvPr/>
        </p:nvSpPr>
        <p:spPr>
          <a:xfrm rot="21056036">
            <a:off x="3478201" y="5886839"/>
            <a:ext cx="1951532" cy="235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PIJL-OMLAAG 17"/>
          <p:cNvSpPr/>
          <p:nvPr/>
        </p:nvSpPr>
        <p:spPr>
          <a:xfrm>
            <a:off x="1701311" y="3496429"/>
            <a:ext cx="558227" cy="201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PIJL-OMLAAG 18"/>
          <p:cNvSpPr/>
          <p:nvPr/>
        </p:nvSpPr>
        <p:spPr>
          <a:xfrm>
            <a:off x="6165094" y="3496429"/>
            <a:ext cx="558227" cy="201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02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8994" y="116632"/>
            <a:ext cx="8229600" cy="990600"/>
          </a:xfrm>
        </p:spPr>
        <p:txBody>
          <a:bodyPr/>
          <a:lstStyle/>
          <a:p>
            <a:r>
              <a:rPr lang="nl-BE" dirty="0" err="1" smtClean="0"/>
              <a:t>Closing</a:t>
            </a:r>
            <a:r>
              <a:rPr lang="nl-BE" dirty="0" smtClean="0"/>
              <a:t> the </a:t>
            </a:r>
            <a:r>
              <a:rPr lang="nl-BE" b="1" dirty="0" smtClean="0"/>
              <a:t>GAP</a:t>
            </a:r>
            <a:r>
              <a:rPr lang="nl-BE" dirty="0" smtClean="0"/>
              <a:t>    on     </a:t>
            </a:r>
            <a:r>
              <a:rPr lang="nl-BE" b="1" dirty="0" smtClean="0"/>
              <a:t>ALL</a:t>
            </a:r>
            <a:r>
              <a:rPr lang="nl-BE" dirty="0" smtClean="0"/>
              <a:t> levels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500" dirty="0"/>
              <a:t>	</a:t>
            </a:r>
            <a:r>
              <a:rPr lang="nl-BE" sz="3500" dirty="0" smtClean="0"/>
              <a:t>		</a:t>
            </a:r>
            <a:r>
              <a:rPr lang="nl-BE" dirty="0" smtClean="0"/>
              <a:t>GAP  </a:t>
            </a:r>
            <a:r>
              <a:rPr lang="nl-BE" dirty="0" err="1" smtClean="0"/>
              <a:t>between</a:t>
            </a:r>
            <a:endParaRPr lang="nl-BE" sz="1800" dirty="0" smtClean="0"/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050" dirty="0" smtClean="0"/>
          </a:p>
          <a:p>
            <a:r>
              <a:rPr lang="nl-BE" dirty="0" err="1" smtClean="0"/>
              <a:t>Lower</a:t>
            </a:r>
            <a:r>
              <a:rPr lang="nl-BE" dirty="0" smtClean="0"/>
              <a:t> </a:t>
            </a:r>
            <a:r>
              <a:rPr lang="nl-BE" dirty="0"/>
              <a:t>level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Supervisors		     Operators</a:t>
            </a:r>
          </a:p>
          <a:p>
            <a:pPr marL="0" indent="0">
              <a:buNone/>
            </a:pPr>
            <a:r>
              <a:rPr lang="nl-BE" dirty="0" smtClean="0"/>
              <a:t>               Line Managers	                Supervisors 							     </a:t>
            </a:r>
            <a:r>
              <a:rPr lang="nl-BE" dirty="0" err="1" smtClean="0"/>
              <a:t>Technicians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              Designers		</a:t>
            </a:r>
            <a:r>
              <a:rPr lang="nl-BE" dirty="0"/>
              <a:t> </a:t>
            </a:r>
            <a:r>
              <a:rPr lang="nl-BE" dirty="0" smtClean="0"/>
              <a:t>               Line </a:t>
            </a:r>
            <a:r>
              <a:rPr lang="nl-BE" dirty="0"/>
              <a:t>Managers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					     Operators/</a:t>
            </a:r>
            <a:r>
              <a:rPr lang="nl-BE" dirty="0" err="1" smtClean="0"/>
              <a:t>Technicians</a:t>
            </a:r>
            <a:endParaRPr lang="nl-BE" dirty="0" smtClean="0"/>
          </a:p>
          <a:p>
            <a:r>
              <a:rPr lang="nl-BE" dirty="0" err="1" smtClean="0"/>
              <a:t>Higher</a:t>
            </a:r>
            <a:r>
              <a:rPr lang="nl-BE" dirty="0" smtClean="0"/>
              <a:t> levels</a:t>
            </a:r>
          </a:p>
          <a:p>
            <a:pPr marL="0" indent="0">
              <a:buNone/>
            </a:pPr>
            <a:r>
              <a:rPr lang="nl-BE" dirty="0" smtClean="0"/>
              <a:t>          </a:t>
            </a:r>
            <a:r>
              <a:rPr lang="nl-BE" dirty="0" err="1" smtClean="0"/>
              <a:t>Higher</a:t>
            </a:r>
            <a:r>
              <a:rPr lang="nl-BE" dirty="0" smtClean="0"/>
              <a:t> Management	</a:t>
            </a:r>
            <a:r>
              <a:rPr lang="nl-BE" dirty="0"/>
              <a:t> </a:t>
            </a:r>
            <a:r>
              <a:rPr lang="nl-BE" dirty="0" smtClean="0"/>
              <a:t>               Line Managers/</a:t>
            </a:r>
            <a:r>
              <a:rPr lang="nl-BE" dirty="0"/>
              <a:t>Supervisors 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			</a:t>
            </a:r>
            <a:r>
              <a:rPr lang="nl-BE" dirty="0"/>
              <a:t> </a:t>
            </a:r>
            <a:r>
              <a:rPr lang="nl-BE" dirty="0" smtClean="0"/>
              <a:t>    Designers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29</a:t>
            </a:fld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295636" y="168305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02060"/>
                </a:solidFill>
              </a:rPr>
              <a:t>“PAPER” </a:t>
            </a:r>
            <a:r>
              <a:rPr lang="nl-BE" sz="2400" dirty="0" err="1"/>
              <a:t>world</a:t>
            </a:r>
            <a:r>
              <a:rPr lang="nl-BE" sz="2400" dirty="0"/>
              <a:t>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004048" y="168305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“REAL” </a:t>
            </a:r>
            <a:r>
              <a:rPr lang="nl-BE" sz="2400" dirty="0" err="1" smtClean="0"/>
              <a:t>world</a:t>
            </a:r>
            <a:r>
              <a:rPr lang="nl-BE" sz="2400" dirty="0" smtClean="0"/>
              <a:t> </a:t>
            </a:r>
            <a:endParaRPr lang="nl-BE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3923928" y="175698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and</a:t>
            </a:r>
            <a:endParaRPr lang="nl-BE" dirty="0"/>
          </a:p>
        </p:txBody>
      </p:sp>
      <p:sp>
        <p:nvSpPr>
          <p:cNvPr id="9" name="PIJL-OMLAAG 8"/>
          <p:cNvSpPr/>
          <p:nvPr/>
        </p:nvSpPr>
        <p:spPr>
          <a:xfrm>
            <a:off x="2195736" y="2144716"/>
            <a:ext cx="648072" cy="7082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OMLAAG 9"/>
          <p:cNvSpPr/>
          <p:nvPr/>
        </p:nvSpPr>
        <p:spPr>
          <a:xfrm>
            <a:off x="5553294" y="2144716"/>
            <a:ext cx="648072" cy="7082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oelichting met PIJL-LINKS en -RECHTS 10"/>
          <p:cNvSpPr/>
          <p:nvPr/>
        </p:nvSpPr>
        <p:spPr>
          <a:xfrm>
            <a:off x="3743908" y="2996952"/>
            <a:ext cx="1062976" cy="288032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oelichting met PIJL-LINKS en -RECHTS 11"/>
          <p:cNvSpPr/>
          <p:nvPr/>
        </p:nvSpPr>
        <p:spPr>
          <a:xfrm>
            <a:off x="3743908" y="3384612"/>
            <a:ext cx="1062976" cy="639688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oelichting met PIJL-LINKS en -RECHTS 12"/>
          <p:cNvSpPr/>
          <p:nvPr/>
        </p:nvSpPr>
        <p:spPr>
          <a:xfrm>
            <a:off x="3752480" y="4220312"/>
            <a:ext cx="1062976" cy="639688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oelichting met PIJL-LINKS en -RECHTS 13"/>
          <p:cNvSpPr/>
          <p:nvPr/>
        </p:nvSpPr>
        <p:spPr>
          <a:xfrm>
            <a:off x="3752480" y="5373216"/>
            <a:ext cx="1062976" cy="639688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58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90600"/>
          </a:xfrm>
        </p:spPr>
        <p:txBody>
          <a:bodyPr/>
          <a:lstStyle/>
          <a:p>
            <a:r>
              <a:rPr lang="nl-BE" dirty="0" smtClean="0"/>
              <a:t>Disclaimer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376264"/>
          </a:xfrm>
        </p:spPr>
        <p:txBody>
          <a:bodyPr>
            <a:normAutofit/>
          </a:bodyPr>
          <a:lstStyle/>
          <a:p>
            <a:r>
              <a:rPr lang="nl-BE" dirty="0" err="1" smtClean="0"/>
              <a:t>Although</a:t>
            </a:r>
            <a:r>
              <a:rPr lang="nl-BE" dirty="0" smtClean="0"/>
              <a:t> </a:t>
            </a:r>
            <a:r>
              <a:rPr lang="nl-BE" dirty="0" err="1" smtClean="0"/>
              <a:t>many</a:t>
            </a:r>
            <a:r>
              <a:rPr lang="nl-BE" dirty="0" smtClean="0"/>
              <a:t> </a:t>
            </a:r>
            <a:r>
              <a:rPr lang="nl-BE" dirty="0" err="1" smtClean="0"/>
              <a:t>insights</a:t>
            </a:r>
            <a:r>
              <a:rPr lang="nl-BE" dirty="0" smtClean="0"/>
              <a:t> </a:t>
            </a:r>
            <a:r>
              <a:rPr lang="nl-BE" dirty="0" err="1" smtClean="0"/>
              <a:t>came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my</a:t>
            </a:r>
            <a:r>
              <a:rPr lang="nl-BE" dirty="0" smtClean="0"/>
              <a:t> </a:t>
            </a:r>
            <a:r>
              <a:rPr lang="nl-BE" dirty="0" err="1" smtClean="0"/>
              <a:t>experience</a:t>
            </a:r>
            <a:r>
              <a:rPr lang="nl-BE" dirty="0" smtClean="0"/>
              <a:t> as Labour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Process</a:t>
            </a:r>
            <a:r>
              <a:rPr lang="nl-BE" dirty="0" smtClean="0"/>
              <a:t> Safety </a:t>
            </a:r>
            <a:r>
              <a:rPr lang="nl-BE" dirty="0" err="1" smtClean="0"/>
              <a:t>Inspector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presentation</a:t>
            </a:r>
            <a:r>
              <a:rPr lang="nl-BE" dirty="0" smtClean="0"/>
              <a:t> in </a:t>
            </a:r>
            <a:r>
              <a:rPr lang="nl-BE" dirty="0" err="1" smtClean="0"/>
              <a:t>total</a:t>
            </a:r>
            <a:r>
              <a:rPr lang="nl-BE" dirty="0" smtClean="0"/>
              <a:t> is NOT </a:t>
            </a:r>
            <a:r>
              <a:rPr lang="nl-BE" dirty="0" err="1" smtClean="0"/>
              <a:t>an</a:t>
            </a:r>
            <a:r>
              <a:rPr lang="nl-BE" dirty="0" smtClean="0"/>
              <a:t> official viewpoint of </a:t>
            </a:r>
            <a:r>
              <a:rPr lang="nl-BE" dirty="0" err="1" smtClean="0"/>
              <a:t>my</a:t>
            </a:r>
            <a:r>
              <a:rPr lang="nl-BE" dirty="0" smtClean="0"/>
              <a:t> </a:t>
            </a:r>
            <a:r>
              <a:rPr lang="nl-BE" dirty="0" err="1" smtClean="0"/>
              <a:t>organisation</a:t>
            </a:r>
            <a:r>
              <a:rPr lang="nl-BE" dirty="0" smtClean="0"/>
              <a:t>.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77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Auditing  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detecting</a:t>
            </a:r>
            <a:r>
              <a:rPr lang="nl-BE" dirty="0" smtClean="0"/>
              <a:t> the gap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b="1" dirty="0" err="1" smtClean="0"/>
              <a:t>Why</a:t>
            </a:r>
            <a:r>
              <a:rPr lang="nl-BE" b="1" dirty="0" smtClean="0"/>
              <a:t> is </a:t>
            </a:r>
            <a:r>
              <a:rPr lang="nl-BE" b="1" dirty="0" err="1" smtClean="0"/>
              <a:t>auditing</a:t>
            </a:r>
            <a:r>
              <a:rPr lang="nl-BE" b="1" dirty="0" smtClean="0"/>
              <a:t> </a:t>
            </a:r>
            <a:r>
              <a:rPr lang="nl-BE" b="1" dirty="0" err="1" smtClean="0"/>
              <a:t>so</a:t>
            </a:r>
            <a:r>
              <a:rPr lang="nl-BE" b="1" dirty="0" smtClean="0"/>
              <a:t> important ?</a:t>
            </a:r>
          </a:p>
          <a:p>
            <a:pPr marL="0" indent="0" algn="ctr">
              <a:buNone/>
            </a:pPr>
            <a:endParaRPr lang="nl-BE" b="1" dirty="0"/>
          </a:p>
          <a:p>
            <a:pPr marL="0" indent="0" algn="ctr">
              <a:buNone/>
            </a:pPr>
            <a:r>
              <a:rPr lang="nl-BE" b="1" dirty="0" err="1" smtClean="0"/>
              <a:t>Detecting</a:t>
            </a:r>
            <a:r>
              <a:rPr lang="nl-BE" b="1" dirty="0" smtClean="0"/>
              <a:t> the gap(s)  (</a:t>
            </a:r>
            <a:r>
              <a:rPr lang="nl-BE" b="1" dirty="0" err="1" smtClean="0"/>
              <a:t>by</a:t>
            </a:r>
            <a:r>
              <a:rPr lang="nl-BE" b="1" dirty="0" smtClean="0"/>
              <a:t> </a:t>
            </a:r>
            <a:r>
              <a:rPr lang="nl-BE" b="1" dirty="0" err="1" smtClean="0"/>
              <a:t>auditing</a:t>
            </a:r>
            <a:r>
              <a:rPr lang="nl-BE" b="1" dirty="0" smtClean="0"/>
              <a:t>)</a:t>
            </a:r>
          </a:p>
          <a:p>
            <a:pPr marL="0" indent="0" algn="ctr">
              <a:buNone/>
            </a:pPr>
            <a:r>
              <a:rPr lang="nl-BE" b="1" dirty="0" smtClean="0"/>
              <a:t>=  </a:t>
            </a:r>
          </a:p>
          <a:p>
            <a:pPr marL="0" indent="0" algn="ctr">
              <a:buNone/>
            </a:pPr>
            <a:r>
              <a:rPr lang="nl-BE" b="1" dirty="0" err="1" smtClean="0"/>
              <a:t>Detecting</a:t>
            </a:r>
            <a:r>
              <a:rPr lang="nl-BE" b="1" dirty="0" smtClean="0"/>
              <a:t> the move(s) or drift(s)  of the system </a:t>
            </a:r>
          </a:p>
          <a:p>
            <a:pPr marL="0" indent="0" algn="ctr">
              <a:buNone/>
            </a:pPr>
            <a:r>
              <a:rPr lang="nl-BE" b="1" dirty="0" err="1" smtClean="0"/>
              <a:t>towards</a:t>
            </a:r>
            <a:r>
              <a:rPr lang="nl-BE" b="1" dirty="0" smtClean="0"/>
              <a:t> </a:t>
            </a:r>
            <a:r>
              <a:rPr lang="nl-BE" b="1" dirty="0" err="1" smtClean="0"/>
              <a:t>states</a:t>
            </a:r>
            <a:r>
              <a:rPr lang="nl-BE" b="1" dirty="0" smtClean="0"/>
              <a:t> of </a:t>
            </a:r>
            <a:r>
              <a:rPr lang="nl-BE" b="1" dirty="0" err="1" smtClean="0"/>
              <a:t>higher</a:t>
            </a:r>
            <a:r>
              <a:rPr lang="nl-BE" b="1" dirty="0" smtClean="0"/>
              <a:t> risks</a:t>
            </a:r>
          </a:p>
          <a:p>
            <a:pPr algn="ctr"/>
            <a:endParaRPr lang="nl-BE" dirty="0"/>
          </a:p>
          <a:p>
            <a:endParaRPr lang="nl-BE" b="1" dirty="0" smtClean="0"/>
          </a:p>
          <a:p>
            <a:r>
              <a:rPr lang="nl-BE" b="1" dirty="0" err="1" smtClean="0"/>
              <a:t>Generic</a:t>
            </a:r>
            <a:r>
              <a:rPr lang="nl-BE" b="1" dirty="0" smtClean="0"/>
              <a:t> </a:t>
            </a:r>
            <a:r>
              <a:rPr lang="nl-BE" b="1" dirty="0" err="1" smtClean="0"/>
              <a:t>starting</a:t>
            </a:r>
            <a:r>
              <a:rPr lang="nl-BE" b="1" dirty="0" smtClean="0"/>
              <a:t> </a:t>
            </a:r>
            <a:r>
              <a:rPr lang="nl-BE" b="1" dirty="0" err="1" smtClean="0"/>
              <a:t>questions</a:t>
            </a:r>
            <a:r>
              <a:rPr lang="nl-BE" b="1" dirty="0" smtClean="0"/>
              <a:t> </a:t>
            </a:r>
            <a:r>
              <a:rPr lang="nl-BE" b="1" dirty="0" err="1" smtClean="0"/>
              <a:t>for</a:t>
            </a:r>
            <a:r>
              <a:rPr lang="nl-BE" b="1" dirty="0" smtClean="0"/>
              <a:t> </a:t>
            </a:r>
            <a:r>
              <a:rPr lang="nl-BE" b="1" dirty="0" err="1" smtClean="0"/>
              <a:t>each</a:t>
            </a:r>
            <a:r>
              <a:rPr lang="nl-BE" b="1" dirty="0" smtClean="0"/>
              <a:t> Audit object</a:t>
            </a:r>
          </a:p>
          <a:p>
            <a:pPr marL="274320" lvl="1" indent="0">
              <a:buNone/>
            </a:pPr>
            <a:endParaRPr lang="nl-BE" b="1" dirty="0" smtClean="0"/>
          </a:p>
          <a:p>
            <a:pPr marL="274320" lvl="1" indent="0">
              <a:buNone/>
            </a:pPr>
            <a:r>
              <a:rPr lang="nl-BE" b="1" dirty="0" smtClean="0">
                <a:solidFill>
                  <a:srgbClr val="FF0000"/>
                </a:solidFill>
              </a:rPr>
              <a:t>How do </a:t>
            </a:r>
            <a:r>
              <a:rPr lang="nl-BE" b="1" dirty="0" err="1" smtClean="0">
                <a:solidFill>
                  <a:srgbClr val="FF0000"/>
                </a:solidFill>
              </a:rPr>
              <a:t>you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garantee</a:t>
            </a:r>
            <a:r>
              <a:rPr lang="nl-BE" b="1" dirty="0" smtClean="0">
                <a:solidFill>
                  <a:srgbClr val="FF0000"/>
                </a:solidFill>
              </a:rPr>
              <a:t>   </a:t>
            </a:r>
            <a:r>
              <a:rPr lang="nl-BE" b="1" dirty="0" err="1" smtClean="0">
                <a:solidFill>
                  <a:srgbClr val="FF0000"/>
                </a:solidFill>
              </a:rPr>
              <a:t>that</a:t>
            </a:r>
            <a:r>
              <a:rPr lang="nl-BE" b="1" dirty="0" smtClean="0">
                <a:solidFill>
                  <a:srgbClr val="FF0000"/>
                </a:solidFill>
              </a:rPr>
              <a:t>  [ AUDIT OBJECT X ] is </a:t>
            </a:r>
            <a:r>
              <a:rPr lang="nl-BE" b="1" dirty="0" err="1" smtClean="0">
                <a:solidFill>
                  <a:srgbClr val="FF0000"/>
                </a:solidFill>
              </a:rPr>
              <a:t>behaving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adequately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30</a:t>
            </a:fld>
            <a:endParaRPr lang="nl-BE"/>
          </a:p>
        </p:txBody>
      </p:sp>
      <p:sp>
        <p:nvSpPr>
          <p:cNvPr id="6" name="PIJL-OMLAAG 5"/>
          <p:cNvSpPr/>
          <p:nvPr/>
        </p:nvSpPr>
        <p:spPr>
          <a:xfrm>
            <a:off x="3779912" y="4365104"/>
            <a:ext cx="10801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88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WIP  		WORK IN PROGRESS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err="1" smtClean="0"/>
              <a:t>Work</a:t>
            </a:r>
            <a:r>
              <a:rPr lang="nl-BE" b="1" dirty="0" smtClean="0"/>
              <a:t> </a:t>
            </a:r>
            <a:r>
              <a:rPr lang="nl-BE" b="1" dirty="0" err="1" smtClean="0"/>
              <a:t>done</a:t>
            </a:r>
            <a:r>
              <a:rPr lang="nl-BE" b="1" dirty="0" smtClean="0"/>
              <a:t> </a:t>
            </a:r>
            <a:r>
              <a:rPr lang="nl-BE" dirty="0" smtClean="0"/>
              <a:t>: </a:t>
            </a:r>
          </a:p>
          <a:p>
            <a:endParaRPr lang="nl-BE" dirty="0" smtClean="0"/>
          </a:p>
          <a:p>
            <a:pPr lvl="1"/>
            <a:r>
              <a:rPr lang="nl-BE" b="1" dirty="0" smtClean="0"/>
              <a:t>Framework  Micro     </a:t>
            </a:r>
            <a:r>
              <a:rPr lang="nl-BE" b="1" dirty="0" err="1" smtClean="0"/>
              <a:t>Meso</a:t>
            </a:r>
            <a:r>
              <a:rPr lang="nl-BE" b="1" dirty="0" smtClean="0"/>
              <a:t>     Macro    model </a:t>
            </a:r>
          </a:p>
          <a:p>
            <a:pPr lvl="1"/>
            <a:r>
              <a:rPr lang="nl-BE" b="1" dirty="0" smtClean="0"/>
              <a:t>Audit objects</a:t>
            </a:r>
          </a:p>
          <a:p>
            <a:pPr lvl="1"/>
            <a:r>
              <a:rPr lang="nl-BE" b="1" dirty="0"/>
              <a:t>Audit </a:t>
            </a:r>
            <a:r>
              <a:rPr lang="nl-BE" b="1" dirty="0" err="1"/>
              <a:t>Questions</a:t>
            </a:r>
            <a:r>
              <a:rPr lang="nl-BE" b="1" dirty="0"/>
              <a:t>  (</a:t>
            </a:r>
            <a:r>
              <a:rPr lang="nl-BE" b="1" dirty="0" err="1"/>
              <a:t>generic</a:t>
            </a:r>
            <a:r>
              <a:rPr lang="nl-BE" b="1" dirty="0"/>
              <a:t> question </a:t>
            </a:r>
            <a:r>
              <a:rPr lang="nl-BE" b="1" dirty="0" err="1"/>
              <a:t>done</a:t>
            </a:r>
            <a:r>
              <a:rPr lang="nl-BE" b="1" dirty="0"/>
              <a:t>)</a:t>
            </a:r>
          </a:p>
          <a:p>
            <a:pPr lvl="1"/>
            <a:endParaRPr lang="nl-BE" dirty="0"/>
          </a:p>
          <a:p>
            <a:r>
              <a:rPr lang="nl-BE" b="1" dirty="0" err="1" smtClean="0"/>
              <a:t>Work</a:t>
            </a:r>
            <a:r>
              <a:rPr lang="nl-BE" b="1" dirty="0" smtClean="0"/>
              <a:t> </a:t>
            </a:r>
            <a:r>
              <a:rPr lang="nl-BE" b="1" dirty="0" err="1" smtClean="0"/>
              <a:t>to</a:t>
            </a:r>
            <a:r>
              <a:rPr lang="nl-BE" b="1" dirty="0" smtClean="0"/>
              <a:t> do  (2016 – 2017)</a:t>
            </a:r>
          </a:p>
          <a:p>
            <a:endParaRPr lang="nl-BE" b="1" dirty="0" smtClean="0"/>
          </a:p>
          <a:p>
            <a:pPr lvl="1"/>
            <a:r>
              <a:rPr lang="nl-BE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Specific</a:t>
            </a:r>
            <a:r>
              <a:rPr lang="nl-B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BE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questions</a:t>
            </a:r>
            <a:r>
              <a:rPr lang="nl-B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: </a:t>
            </a:r>
            <a:r>
              <a:rPr lang="nl-BE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applied</a:t>
            </a:r>
            <a:r>
              <a:rPr lang="nl-B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per audit object</a:t>
            </a:r>
          </a:p>
          <a:p>
            <a:pPr lvl="1"/>
            <a:r>
              <a:rPr lang="nl-BE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Most </a:t>
            </a:r>
            <a:r>
              <a:rPr lang="nl-BE" b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difficult</a:t>
            </a:r>
            <a:r>
              <a:rPr lang="nl-BE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lvl="2"/>
            <a:r>
              <a:rPr lang="nl-BE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</a:t>
            </a:r>
            <a:r>
              <a:rPr lang="nl-B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Evaluation criteria (</a:t>
            </a:r>
            <a:r>
              <a:rPr lang="nl-BE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</a:t>
            </a:r>
            <a:r>
              <a:rPr lang="nl-B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LTA ??)</a:t>
            </a:r>
          </a:p>
          <a:p>
            <a:pPr lvl="3"/>
            <a:r>
              <a:rPr lang="nl-B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Solution  :   Through audit </a:t>
            </a:r>
            <a:r>
              <a:rPr lang="nl-BE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</a:t>
            </a:r>
            <a:endParaRPr lang="nl-BE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47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5" y="231246"/>
            <a:ext cx="6624736" cy="990600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Project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719" y="1584608"/>
            <a:ext cx="91440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          STAMP,CAST,STPA               </a:t>
            </a:r>
            <a:r>
              <a:rPr lang="nl-BE" dirty="0" err="1" smtClean="0">
                <a:sym typeface="Wingdings" panose="05000000000000000000" pitchFamily="2" charset="2"/>
              </a:rPr>
              <a:t>Inspections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endParaRPr lang="nl-BE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nl-BE" sz="1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1000" dirty="0" smtClean="0">
                <a:sym typeface="Wingdings" panose="05000000000000000000" pitchFamily="2" charset="2"/>
              </a:rPr>
              <a:t>				   </a:t>
            </a:r>
            <a:r>
              <a:rPr lang="nl-BE" dirty="0" smtClean="0">
                <a:sym typeface="Wingdings" panose="05000000000000000000" pitchFamily="2" charset="2"/>
              </a:rPr>
              <a:t>on </a:t>
            </a: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			 </a:t>
            </a:r>
            <a:r>
              <a:rPr lang="nl-BE" dirty="0" smtClean="0">
                <a:sym typeface="Wingdings" panose="05000000000000000000" pitchFamily="2" charset="2"/>
              </a:rPr>
              <a:t>       </a:t>
            </a:r>
            <a:r>
              <a:rPr lang="nl-BE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Audits</a:t>
            </a:r>
            <a:r>
              <a:rPr lang="nl-BE" dirty="0" smtClean="0">
                <a:sym typeface="Wingdings" panose="05000000000000000000" pitchFamily="2" charset="2"/>
              </a:rPr>
              <a:t> 	</a:t>
            </a:r>
            <a:r>
              <a:rPr lang="nl-BE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(</a:t>
            </a:r>
            <a:r>
              <a:rPr lang="nl-BE" sz="1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AccInc</a:t>
            </a:r>
            <a:r>
              <a:rPr lang="nl-BE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nl-BE" sz="1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Inv</a:t>
            </a:r>
            <a:r>
              <a:rPr lang="nl-BE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nl-BE" sz="1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can</a:t>
            </a:r>
            <a:r>
              <a:rPr lang="nl-BE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nl-BE" sz="1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be</a:t>
            </a:r>
            <a:r>
              <a:rPr lang="nl-BE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nl-BE" sz="1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simular</a:t>
            </a:r>
            <a:r>
              <a:rPr lang="nl-BE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)</a:t>
            </a:r>
            <a:endParaRPr lang="nl-BE" sz="1600" b="1" dirty="0">
              <a:solidFill>
                <a:srgbClr val="002060"/>
              </a:solidFill>
            </a:endParaRPr>
          </a:p>
          <a:p>
            <a:endParaRPr lang="nl-BE" dirty="0" smtClean="0">
              <a:solidFill>
                <a:srgbClr val="002060"/>
              </a:solidFill>
            </a:endParaRPr>
          </a:p>
          <a:p>
            <a:endParaRPr lang="nl-BE" dirty="0"/>
          </a:p>
          <a:p>
            <a:pPr marL="0" indent="0">
              <a:buNone/>
            </a:pPr>
            <a:r>
              <a:rPr lang="nl-BE" dirty="0" smtClean="0"/>
              <a:t>	</a:t>
            </a:r>
            <a:r>
              <a:rPr lang="nl-BE" b="1" dirty="0" smtClean="0"/>
              <a:t>			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>		</a:t>
            </a:r>
            <a:r>
              <a:rPr lang="nl-BE" dirty="0"/>
              <a:t> </a:t>
            </a:r>
            <a:r>
              <a:rPr lang="nl-BE" dirty="0" smtClean="0"/>
              <a:t>				</a:t>
            </a:r>
          </a:p>
          <a:p>
            <a:pPr marL="0" indent="0">
              <a:buNone/>
            </a:pPr>
            <a:r>
              <a:rPr lang="nl-BE" dirty="0" smtClean="0"/>
              <a:t>		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32</a:t>
            </a:fld>
            <a:endParaRPr lang="nl-BE"/>
          </a:p>
        </p:txBody>
      </p:sp>
      <p:sp>
        <p:nvSpPr>
          <p:cNvPr id="6" name="PIJL-LINKS en -RECHTS 5"/>
          <p:cNvSpPr/>
          <p:nvPr/>
        </p:nvSpPr>
        <p:spPr>
          <a:xfrm flipV="1">
            <a:off x="4387867" y="1725901"/>
            <a:ext cx="553676" cy="2217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Gekromde PIJL-OMLAAG 6"/>
          <p:cNvSpPr/>
          <p:nvPr/>
        </p:nvSpPr>
        <p:spPr>
          <a:xfrm>
            <a:off x="648580" y="1221846"/>
            <a:ext cx="7128793" cy="504056"/>
          </a:xfrm>
          <a:prstGeom prst="curvedDownArrow">
            <a:avLst>
              <a:gd name="adj1" fmla="val 50000"/>
              <a:gd name="adj2" fmla="val 94190"/>
              <a:gd name="adj3" fmla="val 19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Gekromde PIJL-OMLAAG 7"/>
          <p:cNvSpPr/>
          <p:nvPr/>
        </p:nvSpPr>
        <p:spPr>
          <a:xfrm rot="10800000">
            <a:off x="517361" y="1817659"/>
            <a:ext cx="7115993" cy="459213"/>
          </a:xfrm>
          <a:prstGeom prst="curvedDownArrow">
            <a:avLst>
              <a:gd name="adj1" fmla="val 50000"/>
              <a:gd name="adj2" fmla="val 112354"/>
              <a:gd name="adj3" fmla="val 9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PIJL-OMLAAG 8"/>
          <p:cNvSpPr/>
          <p:nvPr/>
        </p:nvSpPr>
        <p:spPr>
          <a:xfrm>
            <a:off x="7037219" y="4248800"/>
            <a:ext cx="415102" cy="438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OMLAAG 9"/>
          <p:cNvSpPr/>
          <p:nvPr/>
        </p:nvSpPr>
        <p:spPr>
          <a:xfrm>
            <a:off x="6967950" y="5511793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OMHOOG 11"/>
          <p:cNvSpPr/>
          <p:nvPr/>
        </p:nvSpPr>
        <p:spPr>
          <a:xfrm>
            <a:off x="1022349" y="4179905"/>
            <a:ext cx="43204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5842337" y="3506478"/>
            <a:ext cx="3219967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 err="1">
                <a:solidFill>
                  <a:srgbClr val="0070C0"/>
                </a:solidFill>
              </a:rPr>
              <a:t>Study</a:t>
            </a:r>
            <a:r>
              <a:rPr lang="nl-BE" b="1" dirty="0"/>
              <a:t>   </a:t>
            </a:r>
            <a:r>
              <a:rPr lang="nl-BE" b="1" dirty="0" smtClean="0"/>
              <a:t>STAMP/CAST/STPA </a:t>
            </a:r>
            <a:r>
              <a:rPr lang="nl-BE" b="1" dirty="0" err="1">
                <a:solidFill>
                  <a:srgbClr val="0070C0"/>
                </a:solidFill>
              </a:rPr>
              <a:t>if</a:t>
            </a:r>
            <a:r>
              <a:rPr lang="nl-BE" b="1" dirty="0">
                <a:solidFill>
                  <a:srgbClr val="0070C0"/>
                </a:solidFill>
              </a:rPr>
              <a:t> </a:t>
            </a:r>
            <a:r>
              <a:rPr lang="nl-BE" b="1" dirty="0" err="1">
                <a:solidFill>
                  <a:srgbClr val="0070C0"/>
                </a:solidFill>
              </a:rPr>
              <a:t>pragmatic</a:t>
            </a:r>
            <a:r>
              <a:rPr lang="nl-BE" b="1" dirty="0">
                <a:solidFill>
                  <a:srgbClr val="0070C0"/>
                </a:solidFill>
              </a:rPr>
              <a:t> </a:t>
            </a:r>
            <a:r>
              <a:rPr lang="nl-BE" b="1" dirty="0" err="1">
                <a:solidFill>
                  <a:srgbClr val="0070C0"/>
                </a:solidFill>
              </a:rPr>
              <a:t>for</a:t>
            </a:r>
            <a:r>
              <a:rPr lang="nl-BE" b="1" dirty="0">
                <a:solidFill>
                  <a:srgbClr val="0070C0"/>
                </a:solidFill>
              </a:rPr>
              <a:t> </a:t>
            </a:r>
            <a:r>
              <a:rPr lang="nl-BE" b="1" dirty="0" err="1" smtClean="0">
                <a:solidFill>
                  <a:srgbClr val="0070C0"/>
                </a:solidFill>
              </a:rPr>
              <a:t>auditing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-57745" y="5656883"/>
            <a:ext cx="259223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</a:lstStyle>
          <a:p>
            <a:pPr algn="ctr"/>
            <a:r>
              <a:rPr lang="nl-BE" b="1" dirty="0">
                <a:solidFill>
                  <a:srgbClr val="0070C0"/>
                </a:solidFill>
              </a:rPr>
              <a:t>Application</a:t>
            </a:r>
            <a:r>
              <a:rPr lang="nl-BE" b="1" dirty="0"/>
              <a:t> </a:t>
            </a:r>
            <a:r>
              <a:rPr lang="nl-BE" b="1" dirty="0" smtClean="0">
                <a:solidFill>
                  <a:srgbClr val="0070C0"/>
                </a:solidFill>
              </a:rPr>
              <a:t>in </a:t>
            </a:r>
            <a:r>
              <a:rPr lang="nl-BE" b="1" dirty="0" err="1">
                <a:solidFill>
                  <a:srgbClr val="0070C0"/>
                </a:solidFill>
              </a:rPr>
              <a:t>auditing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836625" y="4804126"/>
            <a:ext cx="3219967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</a:lstStyle>
          <a:p>
            <a:pPr algn="ctr"/>
            <a:r>
              <a:rPr lang="nl-BE" b="1" dirty="0" err="1">
                <a:solidFill>
                  <a:srgbClr val="0070C0"/>
                </a:solidFill>
              </a:rPr>
              <a:t>Determine</a:t>
            </a:r>
            <a:r>
              <a:rPr lang="nl-BE" b="1" dirty="0"/>
              <a:t> </a:t>
            </a:r>
            <a:r>
              <a:rPr lang="nl-BE" b="1" dirty="0" err="1"/>
              <a:t>added</a:t>
            </a:r>
            <a:r>
              <a:rPr lang="nl-BE" b="1" dirty="0"/>
              <a:t> </a:t>
            </a:r>
            <a:r>
              <a:rPr lang="nl-BE" b="1" dirty="0" err="1"/>
              <a:t>value</a:t>
            </a:r>
            <a:r>
              <a:rPr lang="nl-BE" b="1" dirty="0"/>
              <a:t> </a:t>
            </a:r>
            <a:endParaRPr lang="nl-BE" b="1" dirty="0" smtClean="0"/>
          </a:p>
          <a:p>
            <a:pPr algn="ctr"/>
            <a:r>
              <a:rPr lang="nl-BE" b="1" dirty="0" err="1" smtClean="0">
                <a:solidFill>
                  <a:srgbClr val="0070C0"/>
                </a:solidFill>
              </a:rPr>
              <a:t>for</a:t>
            </a:r>
            <a:r>
              <a:rPr lang="nl-BE" b="1" dirty="0" smtClean="0">
                <a:solidFill>
                  <a:srgbClr val="0070C0"/>
                </a:solidFill>
              </a:rPr>
              <a:t> </a:t>
            </a:r>
            <a:r>
              <a:rPr lang="nl-BE" b="1" dirty="0" err="1" smtClean="0">
                <a:solidFill>
                  <a:srgbClr val="0070C0"/>
                </a:solidFill>
              </a:rPr>
              <a:t>auditing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-4365" y="4548574"/>
            <a:ext cx="262829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</a:lstStyle>
          <a:p>
            <a:pPr algn="ctr"/>
            <a:r>
              <a:rPr lang="nl-BE" b="1" dirty="0" err="1" smtClean="0">
                <a:solidFill>
                  <a:srgbClr val="0070C0"/>
                </a:solidFill>
              </a:rPr>
              <a:t>Gather</a:t>
            </a:r>
            <a:r>
              <a:rPr lang="nl-BE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nl-BE" b="1" dirty="0" err="1" smtClean="0"/>
              <a:t>experience</a:t>
            </a:r>
            <a:r>
              <a:rPr lang="nl-BE" b="1" dirty="0" smtClean="0"/>
              <a:t> </a:t>
            </a:r>
            <a:endParaRPr lang="nl-BE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-1" y="3482961"/>
            <a:ext cx="262829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</a:lstStyle>
          <a:p>
            <a:pPr algn="ctr"/>
            <a:r>
              <a:rPr lang="nl-BE" b="1" dirty="0" err="1">
                <a:solidFill>
                  <a:srgbClr val="0070C0"/>
                </a:solidFill>
              </a:rPr>
              <a:t>Improvement</a:t>
            </a:r>
            <a:r>
              <a:rPr lang="nl-BE" b="1" dirty="0">
                <a:solidFill>
                  <a:srgbClr val="0070C0"/>
                </a:solidFill>
              </a:rPr>
              <a:t> </a:t>
            </a:r>
            <a:r>
              <a:rPr lang="nl-BE" b="1" dirty="0"/>
              <a:t>of STAMP / CAST /  STPA 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2777883" y="6449199"/>
            <a:ext cx="3219967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</a:lstStyle>
          <a:p>
            <a:pPr algn="ctr"/>
            <a:r>
              <a:rPr lang="nl-BE" b="1" dirty="0" err="1" smtClean="0">
                <a:solidFill>
                  <a:srgbClr val="0070C0"/>
                </a:solidFill>
              </a:rPr>
              <a:t>Develop</a:t>
            </a:r>
            <a:r>
              <a:rPr lang="nl-BE" b="1" dirty="0" smtClean="0"/>
              <a:t> tools  </a:t>
            </a:r>
            <a:r>
              <a:rPr lang="nl-BE" b="1" dirty="0" err="1" smtClean="0"/>
              <a:t>for</a:t>
            </a:r>
            <a:r>
              <a:rPr lang="nl-BE" b="1" dirty="0" smtClean="0">
                <a:solidFill>
                  <a:srgbClr val="0070C0"/>
                </a:solidFill>
              </a:rPr>
              <a:t> </a:t>
            </a:r>
            <a:r>
              <a:rPr lang="nl-BE" b="1" dirty="0" err="1" smtClean="0">
                <a:solidFill>
                  <a:srgbClr val="0070C0"/>
                </a:solidFill>
              </a:rPr>
              <a:t>auditing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24" name="PIJL-OMHOOG 23"/>
          <p:cNvSpPr/>
          <p:nvPr/>
        </p:nvSpPr>
        <p:spPr>
          <a:xfrm>
            <a:off x="1022349" y="5252471"/>
            <a:ext cx="43204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PIJL-OMLAAG 24"/>
          <p:cNvSpPr/>
          <p:nvPr/>
        </p:nvSpPr>
        <p:spPr>
          <a:xfrm rot="5400000">
            <a:off x="3669479" y="4894471"/>
            <a:ext cx="811755" cy="2252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oelichting met PIJL-LINKS 10"/>
          <p:cNvSpPr/>
          <p:nvPr/>
        </p:nvSpPr>
        <p:spPr>
          <a:xfrm>
            <a:off x="5508104" y="3506479"/>
            <a:ext cx="334233" cy="2629477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/>
          <p:cNvSpPr txBox="1"/>
          <p:nvPr/>
        </p:nvSpPr>
        <p:spPr>
          <a:xfrm>
            <a:off x="4558619" y="4687074"/>
            <a:ext cx="7473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/>
              <a:t>2016</a:t>
            </a:r>
            <a:endParaRPr lang="nl-BE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3504002" y="5836125"/>
            <a:ext cx="13547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/>
              <a:t>2016- 2017</a:t>
            </a:r>
            <a:endParaRPr lang="nl-BE" b="1" dirty="0"/>
          </a:p>
        </p:txBody>
      </p:sp>
      <p:sp>
        <p:nvSpPr>
          <p:cNvPr id="27" name="Tekstvak 26"/>
          <p:cNvSpPr txBox="1"/>
          <p:nvPr/>
        </p:nvSpPr>
        <p:spPr>
          <a:xfrm>
            <a:off x="3053278" y="4942625"/>
            <a:ext cx="72622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/>
              <a:t>2017</a:t>
            </a:r>
            <a:endParaRPr lang="nl-BE" b="1" dirty="0"/>
          </a:p>
        </p:txBody>
      </p:sp>
      <p:sp>
        <p:nvSpPr>
          <p:cNvPr id="28" name="Toelichting met PIJL-LINKS 27"/>
          <p:cNvSpPr/>
          <p:nvPr/>
        </p:nvSpPr>
        <p:spPr>
          <a:xfrm rot="10800000">
            <a:off x="2628290" y="3482959"/>
            <a:ext cx="287526" cy="2787720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Tekstvak 29"/>
          <p:cNvSpPr txBox="1"/>
          <p:nvPr/>
        </p:nvSpPr>
        <p:spPr>
          <a:xfrm>
            <a:off x="5848048" y="5882292"/>
            <a:ext cx="3219967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</a:lstStyle>
          <a:p>
            <a:pPr algn="ctr"/>
            <a:r>
              <a:rPr lang="nl-BE" b="1" dirty="0" err="1" smtClean="0">
                <a:solidFill>
                  <a:srgbClr val="0070C0"/>
                </a:solidFill>
              </a:rPr>
              <a:t>Execution</a:t>
            </a:r>
            <a:r>
              <a:rPr lang="nl-BE" b="1" dirty="0" smtClean="0">
                <a:solidFill>
                  <a:srgbClr val="0070C0"/>
                </a:solidFill>
              </a:rPr>
              <a:t> 1  :  audit objects </a:t>
            </a:r>
            <a:r>
              <a:rPr lang="nl-BE" b="1" dirty="0" err="1" smtClean="0">
                <a:solidFill>
                  <a:srgbClr val="0070C0"/>
                </a:solidFill>
              </a:rPr>
              <a:t>and</a:t>
            </a:r>
            <a:r>
              <a:rPr lang="nl-BE" b="1" dirty="0" smtClean="0">
                <a:solidFill>
                  <a:srgbClr val="0070C0"/>
                </a:solidFill>
              </a:rPr>
              <a:t> </a:t>
            </a:r>
            <a:r>
              <a:rPr lang="nl-BE" b="1" dirty="0" err="1" smtClean="0">
                <a:solidFill>
                  <a:srgbClr val="0070C0"/>
                </a:solidFill>
              </a:rPr>
              <a:t>generic</a:t>
            </a:r>
            <a:r>
              <a:rPr lang="nl-BE" b="1" dirty="0" smtClean="0">
                <a:solidFill>
                  <a:srgbClr val="0070C0"/>
                </a:solidFill>
              </a:rPr>
              <a:t> </a:t>
            </a:r>
            <a:r>
              <a:rPr lang="nl-BE" b="1" dirty="0" err="1" smtClean="0">
                <a:solidFill>
                  <a:srgbClr val="0070C0"/>
                </a:solidFill>
              </a:rPr>
              <a:t>questions</a:t>
            </a:r>
            <a:endParaRPr lang="nl-B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nl-BE" sz="4000" b="1" dirty="0" err="1" smtClean="0">
                <a:solidFill>
                  <a:srgbClr val="FF0000"/>
                </a:solidFill>
              </a:rPr>
              <a:t>Thanks</a:t>
            </a:r>
            <a:r>
              <a:rPr lang="nl-BE" sz="4000" b="1" dirty="0" smtClean="0">
                <a:solidFill>
                  <a:srgbClr val="FF0000"/>
                </a:solidFill>
              </a:rPr>
              <a:t> </a:t>
            </a:r>
            <a:r>
              <a:rPr lang="nl-BE" sz="4000" b="1" dirty="0" err="1" smtClean="0">
                <a:solidFill>
                  <a:srgbClr val="FF0000"/>
                </a:solidFill>
              </a:rPr>
              <a:t>for</a:t>
            </a:r>
            <a:r>
              <a:rPr lang="nl-BE" sz="4000" b="1" dirty="0" smtClean="0">
                <a:solidFill>
                  <a:srgbClr val="FF0000"/>
                </a:solidFill>
              </a:rPr>
              <a:t> </a:t>
            </a:r>
            <a:r>
              <a:rPr lang="nl-BE" sz="4000" b="1" dirty="0" err="1" smtClean="0">
                <a:solidFill>
                  <a:srgbClr val="FF0000"/>
                </a:solidFill>
              </a:rPr>
              <a:t>your</a:t>
            </a:r>
            <a:r>
              <a:rPr lang="nl-BE" sz="4000" b="1" dirty="0" smtClean="0">
                <a:solidFill>
                  <a:srgbClr val="FF0000"/>
                </a:solidFill>
              </a:rPr>
              <a:t> attention !!!!</a:t>
            </a:r>
            <a:br>
              <a:rPr lang="nl-BE" sz="4000" b="1" dirty="0" smtClean="0">
                <a:solidFill>
                  <a:srgbClr val="FF0000"/>
                </a:solidFill>
              </a:rPr>
            </a:br>
            <a:r>
              <a:rPr lang="nl-BE" sz="4000" dirty="0" smtClean="0">
                <a:solidFill>
                  <a:srgbClr val="FF0000"/>
                </a:solidFill>
              </a:rPr>
              <a:t>QUESTIONS  ???</a:t>
            </a:r>
            <a:endParaRPr lang="nl-BE" sz="40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b="1" dirty="0" smtClean="0"/>
          </a:p>
          <a:p>
            <a:endParaRPr lang="nl-BE" b="1" dirty="0"/>
          </a:p>
          <a:p>
            <a:r>
              <a:rPr lang="nl-BE" b="1" dirty="0" smtClean="0"/>
              <a:t>BREAKS</a:t>
            </a:r>
          </a:p>
          <a:p>
            <a:endParaRPr lang="nl-BE" sz="1200" b="1" dirty="0"/>
          </a:p>
          <a:p>
            <a:r>
              <a:rPr lang="nl-BE" b="1" dirty="0" smtClean="0"/>
              <a:t>SOCIAL DINNER</a:t>
            </a:r>
          </a:p>
          <a:p>
            <a:endParaRPr lang="nl-BE" sz="1200" b="1" dirty="0"/>
          </a:p>
          <a:p>
            <a:r>
              <a:rPr lang="nl-BE" b="1" dirty="0" smtClean="0"/>
              <a:t>LATER </a:t>
            </a:r>
            <a:r>
              <a:rPr lang="nl-BE" dirty="0" smtClean="0"/>
              <a:t>:</a:t>
            </a:r>
            <a:endParaRPr lang="nl-BE" dirty="0"/>
          </a:p>
          <a:p>
            <a:pPr lvl="1"/>
            <a:r>
              <a:rPr lang="nl-BE" b="1" dirty="0" smtClean="0">
                <a:hlinkClick r:id="rId2"/>
              </a:rPr>
              <a:t>frank.verschueren@werk.belgie.be</a:t>
            </a:r>
            <a:endParaRPr lang="nl-BE" b="1" dirty="0" smtClean="0"/>
          </a:p>
          <a:p>
            <a:pPr lvl="1"/>
            <a:r>
              <a:rPr lang="nl-BE" b="1" dirty="0" err="1" smtClean="0"/>
              <a:t>Linkedin</a:t>
            </a:r>
            <a:endParaRPr lang="nl-BE" b="1" dirty="0" smtClean="0"/>
          </a:p>
          <a:p>
            <a:pPr lvl="2"/>
            <a:r>
              <a:rPr lang="nl-BE" b="1" dirty="0" smtClean="0"/>
              <a:t>See profile Frank Verschueren </a:t>
            </a:r>
          </a:p>
          <a:p>
            <a:pPr lvl="2"/>
            <a:r>
              <a:rPr lang="nl-BE" b="1" dirty="0" err="1" smtClean="0"/>
              <a:t>Linkedin</a:t>
            </a:r>
            <a:r>
              <a:rPr lang="nl-BE" b="1" dirty="0" smtClean="0"/>
              <a:t> e-mail   	</a:t>
            </a:r>
            <a:r>
              <a:rPr lang="nl-BE" b="1" dirty="0" smtClean="0">
                <a:hlinkClick r:id="rId3"/>
              </a:rPr>
              <a:t>fr.verschueren@gmail.com</a:t>
            </a:r>
            <a:endParaRPr lang="nl-BE" b="1" dirty="0" smtClean="0"/>
          </a:p>
          <a:p>
            <a:pPr lvl="2"/>
            <a:endParaRPr lang="nl-BE" b="1" dirty="0"/>
          </a:p>
          <a:p>
            <a:pPr lvl="2"/>
            <a:endParaRPr lang="nl-BE" b="1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61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>
                <a:solidFill>
                  <a:srgbClr val="292934"/>
                </a:solidFill>
              </a:rPr>
              <a:t/>
            </a:r>
            <a:br>
              <a:rPr lang="nl-BE" dirty="0" smtClean="0">
                <a:solidFill>
                  <a:srgbClr val="292934"/>
                </a:solidFill>
              </a:rPr>
            </a:br>
            <a:r>
              <a:rPr lang="nl-BE" dirty="0" err="1" smtClean="0"/>
              <a:t>Journey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292934"/>
                </a:solidFill>
              </a:rPr>
              <a:t>to</a:t>
            </a:r>
            <a:r>
              <a:rPr lang="nl-BE" dirty="0" smtClean="0">
                <a:solidFill>
                  <a:srgbClr val="292934"/>
                </a:solidFill>
              </a:rPr>
              <a:t> STAMP (1)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08520" y="1124744"/>
            <a:ext cx="9252520" cy="5450725"/>
          </a:xfrm>
        </p:spPr>
        <p:txBody>
          <a:bodyPr>
            <a:normAutofit fontScale="92500" lnSpcReduction="10000"/>
          </a:bodyPr>
          <a:lstStyle/>
          <a:p>
            <a:r>
              <a:rPr lang="nl-BE" dirty="0" err="1" smtClean="0"/>
              <a:t>Many</a:t>
            </a:r>
            <a:r>
              <a:rPr lang="nl-BE" dirty="0" smtClean="0"/>
              <a:t> </a:t>
            </a:r>
            <a:r>
              <a:rPr lang="nl-BE" dirty="0" err="1" smtClean="0"/>
              <a:t>ways</a:t>
            </a:r>
            <a:r>
              <a:rPr lang="nl-BE" dirty="0" smtClean="0"/>
              <a:t> </a:t>
            </a:r>
            <a:r>
              <a:rPr lang="nl-BE" dirty="0" err="1" smtClean="0"/>
              <a:t>converged</a:t>
            </a:r>
            <a:r>
              <a:rPr lang="nl-BE" dirty="0" smtClean="0"/>
              <a:t>:</a:t>
            </a:r>
          </a:p>
          <a:p>
            <a:pPr lvl="6"/>
            <a:endParaRPr lang="nl-BE" dirty="0" smtClean="0"/>
          </a:p>
          <a:p>
            <a:pPr lvl="1"/>
            <a:r>
              <a:rPr lang="nl-BE" dirty="0" smtClean="0"/>
              <a:t>Multiple Managerial </a:t>
            </a:r>
            <a:r>
              <a:rPr lang="nl-BE" dirty="0" err="1" smtClean="0"/>
              <a:t>functions</a:t>
            </a:r>
            <a:r>
              <a:rPr lang="nl-BE" dirty="0" smtClean="0"/>
              <a:t>: executive </a:t>
            </a:r>
            <a:r>
              <a:rPr lang="nl-BE" dirty="0" err="1" smtClean="0"/>
              <a:t>functions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Leadership</a:t>
            </a:r>
            <a:endParaRPr lang="nl-BE" dirty="0" smtClean="0"/>
          </a:p>
          <a:p>
            <a:pPr lvl="2">
              <a:buFont typeface="Symbol"/>
              <a:buChar char="Þ"/>
            </a:pPr>
            <a:r>
              <a:rPr lang="nl-BE" b="1" dirty="0" smtClean="0"/>
              <a:t>   extra interest in Human </a:t>
            </a:r>
            <a:r>
              <a:rPr lang="nl-BE" b="1" dirty="0" err="1" smtClean="0"/>
              <a:t>and</a:t>
            </a:r>
            <a:r>
              <a:rPr lang="nl-BE" b="1" dirty="0" smtClean="0"/>
              <a:t> </a:t>
            </a:r>
            <a:r>
              <a:rPr lang="nl-BE" b="1" dirty="0" err="1" smtClean="0"/>
              <a:t>Organisational</a:t>
            </a:r>
            <a:r>
              <a:rPr lang="nl-BE" b="1" dirty="0" smtClean="0"/>
              <a:t> Factors </a:t>
            </a:r>
            <a:r>
              <a:rPr lang="nl-BE" b="1" dirty="0" err="1" smtClean="0"/>
              <a:t>besides</a:t>
            </a:r>
            <a:r>
              <a:rPr lang="nl-BE" b="1" dirty="0" smtClean="0"/>
              <a:t> </a:t>
            </a:r>
            <a:r>
              <a:rPr lang="nl-BE" b="1" dirty="0" err="1" smtClean="0"/>
              <a:t>TF’s</a:t>
            </a:r>
            <a:endParaRPr lang="nl-BE" b="1" dirty="0" smtClean="0"/>
          </a:p>
          <a:p>
            <a:pPr lvl="2">
              <a:buFont typeface="Symbol"/>
              <a:buChar char="Þ"/>
            </a:pPr>
            <a:endParaRPr lang="nl-BE" sz="1200" b="1" dirty="0" smtClean="0"/>
          </a:p>
          <a:p>
            <a:pPr lvl="1"/>
            <a:r>
              <a:rPr lang="nl-BE" dirty="0" err="1" smtClean="0"/>
              <a:t>Problem</a:t>
            </a:r>
            <a:r>
              <a:rPr lang="nl-BE" dirty="0" smtClean="0"/>
              <a:t> </a:t>
            </a:r>
            <a:r>
              <a:rPr lang="nl-BE" dirty="0" err="1" smtClean="0"/>
              <a:t>Solving</a:t>
            </a:r>
            <a:r>
              <a:rPr lang="nl-BE" dirty="0" smtClean="0"/>
              <a:t> :</a:t>
            </a:r>
          </a:p>
          <a:p>
            <a:pPr lvl="2">
              <a:buFont typeface="Symbol"/>
              <a:buChar char="Þ"/>
            </a:pPr>
            <a:r>
              <a:rPr lang="nl-BE" b="1" dirty="0" smtClean="0"/>
              <a:t>   extra </a:t>
            </a:r>
            <a:r>
              <a:rPr lang="nl-BE" b="1" dirty="0"/>
              <a:t>interest in </a:t>
            </a:r>
            <a:r>
              <a:rPr lang="nl-BE" b="1" dirty="0" err="1" smtClean="0"/>
              <a:t>Complexity</a:t>
            </a:r>
            <a:r>
              <a:rPr lang="nl-BE" b="1" dirty="0" smtClean="0"/>
              <a:t> </a:t>
            </a:r>
            <a:r>
              <a:rPr lang="nl-BE" b="1" dirty="0" err="1" smtClean="0"/>
              <a:t>Theories</a:t>
            </a:r>
            <a:r>
              <a:rPr lang="nl-BE" b="1" dirty="0" smtClean="0"/>
              <a:t> </a:t>
            </a:r>
            <a:r>
              <a:rPr lang="nl-BE" b="1" dirty="0" err="1" smtClean="0"/>
              <a:t>and</a:t>
            </a:r>
            <a:r>
              <a:rPr lang="nl-BE" b="1" dirty="0" smtClean="0"/>
              <a:t> System Thinking</a:t>
            </a:r>
          </a:p>
          <a:p>
            <a:pPr lvl="2">
              <a:buFont typeface="Symbol"/>
              <a:buChar char="Þ"/>
            </a:pPr>
            <a:endParaRPr lang="nl-BE" sz="1200" b="1" dirty="0" smtClean="0"/>
          </a:p>
          <a:p>
            <a:pPr lvl="1"/>
            <a:r>
              <a:rPr lang="nl-BE" dirty="0" err="1"/>
              <a:t>Inspector’s</a:t>
            </a:r>
            <a:r>
              <a:rPr lang="nl-BE" dirty="0"/>
              <a:t> </a:t>
            </a:r>
            <a:r>
              <a:rPr lang="nl-BE" dirty="0" err="1"/>
              <a:t>experience</a:t>
            </a:r>
            <a:r>
              <a:rPr lang="nl-BE" dirty="0"/>
              <a:t> </a:t>
            </a:r>
            <a:r>
              <a:rPr lang="nl-BE" dirty="0" smtClean="0"/>
              <a:t>	</a:t>
            </a:r>
            <a:r>
              <a:rPr lang="nl-BE" dirty="0" err="1" smtClean="0"/>
              <a:t>with</a:t>
            </a:r>
            <a:r>
              <a:rPr lang="nl-BE" dirty="0" smtClean="0"/>
              <a:t>     Accidents </a:t>
            </a:r>
            <a:r>
              <a:rPr lang="nl-BE" dirty="0" err="1" smtClean="0"/>
              <a:t>and</a:t>
            </a:r>
            <a:r>
              <a:rPr lang="nl-BE" dirty="0" smtClean="0"/>
              <a:t> Incidents</a:t>
            </a:r>
          </a:p>
          <a:p>
            <a:pPr lvl="2"/>
            <a:r>
              <a:rPr lang="nl-BE" b="1" u="sng" dirty="0" smtClean="0">
                <a:solidFill>
                  <a:srgbClr val="FF0000"/>
                </a:solidFill>
              </a:rPr>
              <a:t>Personal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Investigations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smtClean="0"/>
              <a:t>on </a:t>
            </a:r>
            <a:r>
              <a:rPr lang="nl-BE" b="1" dirty="0" err="1" smtClean="0"/>
              <a:t>Fatal</a:t>
            </a:r>
            <a:r>
              <a:rPr lang="nl-BE" b="1" dirty="0" smtClean="0"/>
              <a:t> Accidents  </a:t>
            </a:r>
            <a:r>
              <a:rPr lang="nl-BE" dirty="0" smtClean="0"/>
              <a:t>( =&gt; </a:t>
            </a:r>
            <a:r>
              <a:rPr lang="nl-BE" dirty="0" err="1" smtClean="0"/>
              <a:t>conscience</a:t>
            </a:r>
            <a:r>
              <a:rPr lang="nl-BE" dirty="0" smtClean="0"/>
              <a:t> of </a:t>
            </a:r>
            <a:r>
              <a:rPr lang="nl-BE" dirty="0" err="1" smtClean="0"/>
              <a:t>severity</a:t>
            </a:r>
            <a:r>
              <a:rPr lang="nl-BE" dirty="0" smtClean="0"/>
              <a:t> !)</a:t>
            </a:r>
          </a:p>
          <a:p>
            <a:pPr lvl="2"/>
            <a:r>
              <a:rPr lang="nl-BE" b="1" dirty="0" smtClean="0">
                <a:solidFill>
                  <a:srgbClr val="FF0000"/>
                </a:solidFill>
              </a:rPr>
              <a:t>Review </a:t>
            </a:r>
            <a:r>
              <a:rPr lang="nl-BE" b="1" dirty="0" err="1" smtClean="0">
                <a:solidFill>
                  <a:srgbClr val="FF0000"/>
                </a:solidFill>
              </a:rPr>
              <a:t>and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Assesment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smtClean="0"/>
              <a:t>of </a:t>
            </a:r>
            <a:r>
              <a:rPr lang="nl-BE" b="1" u="sng" dirty="0" smtClean="0"/>
              <a:t>Company</a:t>
            </a:r>
            <a:r>
              <a:rPr lang="nl-BE" b="1" dirty="0" smtClean="0"/>
              <a:t> </a:t>
            </a:r>
            <a:r>
              <a:rPr lang="nl-BE" b="1" dirty="0" err="1" smtClean="0"/>
              <a:t>Investigation</a:t>
            </a:r>
            <a:r>
              <a:rPr lang="nl-BE" b="1" dirty="0" smtClean="0"/>
              <a:t> Reports on </a:t>
            </a:r>
            <a:r>
              <a:rPr lang="nl-BE" b="1" dirty="0" err="1" smtClean="0"/>
              <a:t>Serious</a:t>
            </a:r>
            <a:r>
              <a:rPr lang="nl-BE" b="1" dirty="0" smtClean="0"/>
              <a:t> Accidents</a:t>
            </a:r>
            <a:endParaRPr lang="nl-BE" b="1" dirty="0"/>
          </a:p>
          <a:p>
            <a:pPr marL="548640" lvl="2" indent="0">
              <a:buNone/>
            </a:pPr>
            <a:r>
              <a:rPr lang="nl-BE" sz="2000" dirty="0" smtClean="0"/>
              <a:t> 	</a:t>
            </a:r>
            <a:r>
              <a:rPr lang="nl-BE" sz="2000" dirty="0"/>
              <a:t>	</a:t>
            </a:r>
            <a:r>
              <a:rPr lang="nl-BE" dirty="0" smtClean="0"/>
              <a:t>( =&gt; </a:t>
            </a:r>
            <a:r>
              <a:rPr lang="nl-BE" dirty="0" err="1" smtClean="0"/>
              <a:t>conscience</a:t>
            </a:r>
            <a:r>
              <a:rPr lang="nl-BE" dirty="0" smtClean="0"/>
              <a:t> </a:t>
            </a:r>
            <a:r>
              <a:rPr lang="nl-BE" dirty="0"/>
              <a:t>of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 </a:t>
            </a:r>
            <a:r>
              <a:rPr lang="nl-BE" dirty="0" err="1" smtClean="0"/>
              <a:t>local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/>
              <a:t>improvement</a:t>
            </a:r>
            <a:r>
              <a:rPr lang="nl-BE" dirty="0" smtClean="0"/>
              <a:t>)</a:t>
            </a:r>
          </a:p>
          <a:p>
            <a:pPr lvl="2"/>
            <a:r>
              <a:rPr lang="nl-BE" b="1" dirty="0" smtClean="0">
                <a:solidFill>
                  <a:srgbClr val="FF0000"/>
                </a:solidFill>
              </a:rPr>
              <a:t>Auditing </a:t>
            </a:r>
            <a:r>
              <a:rPr lang="nl-BE" b="1" dirty="0" smtClean="0"/>
              <a:t>in Companies of </a:t>
            </a:r>
            <a:r>
              <a:rPr lang="nl-BE" b="1" dirty="0" err="1" smtClean="0"/>
              <a:t>their</a:t>
            </a:r>
            <a:r>
              <a:rPr lang="nl-BE" b="1" dirty="0" smtClean="0"/>
              <a:t> Management </a:t>
            </a:r>
            <a:r>
              <a:rPr lang="nl-BE" b="1" dirty="0" err="1"/>
              <a:t>and</a:t>
            </a:r>
            <a:r>
              <a:rPr lang="nl-BE" b="1" dirty="0"/>
              <a:t> Methods </a:t>
            </a:r>
            <a:r>
              <a:rPr lang="nl-BE" b="1" dirty="0" smtClean="0"/>
              <a:t>of </a:t>
            </a:r>
            <a:r>
              <a:rPr lang="nl-BE" b="1" dirty="0" err="1" smtClean="0"/>
              <a:t>AccInc</a:t>
            </a:r>
            <a:r>
              <a:rPr lang="nl-BE" b="1" dirty="0" smtClean="0"/>
              <a:t> </a:t>
            </a:r>
            <a:r>
              <a:rPr lang="nl-BE" b="1" dirty="0" err="1" smtClean="0"/>
              <a:t>Investigation</a:t>
            </a:r>
            <a:endParaRPr lang="nl-BE" b="1" dirty="0" smtClean="0"/>
          </a:p>
          <a:p>
            <a:pPr marL="1051560" lvl="4" indent="0">
              <a:buNone/>
            </a:pPr>
            <a:r>
              <a:rPr lang="nl-BE" sz="1800" dirty="0"/>
              <a:t>( =&gt; </a:t>
            </a:r>
            <a:r>
              <a:rPr lang="nl-BE" sz="1800" dirty="0" err="1"/>
              <a:t>conscience</a:t>
            </a:r>
            <a:r>
              <a:rPr lang="nl-BE" sz="1800" dirty="0"/>
              <a:t> of </a:t>
            </a:r>
            <a:r>
              <a:rPr lang="nl-BE" sz="1800" dirty="0" err="1" smtClean="0"/>
              <a:t>structural</a:t>
            </a:r>
            <a:r>
              <a:rPr lang="nl-BE" sz="1800" dirty="0" smtClean="0"/>
              <a:t> </a:t>
            </a:r>
            <a:r>
              <a:rPr lang="nl-BE" sz="1800" dirty="0" err="1" smtClean="0"/>
              <a:t>and</a:t>
            </a:r>
            <a:r>
              <a:rPr lang="nl-BE" sz="1800" dirty="0" smtClean="0"/>
              <a:t> </a:t>
            </a:r>
            <a:r>
              <a:rPr lang="nl-BE" sz="1800" dirty="0" err="1" smtClean="0"/>
              <a:t>fundamental</a:t>
            </a:r>
            <a:r>
              <a:rPr lang="nl-BE" sz="1800" dirty="0" smtClean="0"/>
              <a:t> </a:t>
            </a:r>
            <a:r>
              <a:rPr lang="nl-BE" sz="1800" dirty="0" err="1" smtClean="0"/>
              <a:t>problems</a:t>
            </a:r>
            <a:r>
              <a:rPr lang="nl-BE" sz="1800" dirty="0" smtClean="0"/>
              <a:t> )</a:t>
            </a:r>
          </a:p>
          <a:p>
            <a:pPr marL="1051560" lvl="4" indent="0">
              <a:buNone/>
            </a:pPr>
            <a:r>
              <a:rPr lang="nl-BE" sz="1800" dirty="0"/>
              <a:t>( =&gt; </a:t>
            </a:r>
            <a:r>
              <a:rPr lang="nl-BE" sz="1800" dirty="0" err="1"/>
              <a:t>conscience</a:t>
            </a:r>
            <a:r>
              <a:rPr lang="nl-BE" sz="1800" dirty="0"/>
              <a:t> of </a:t>
            </a:r>
            <a:r>
              <a:rPr lang="nl-BE" sz="1800" dirty="0" err="1" smtClean="0"/>
              <a:t>need</a:t>
            </a:r>
            <a:r>
              <a:rPr lang="nl-BE" sz="1800" dirty="0" smtClean="0"/>
              <a:t> </a:t>
            </a:r>
            <a:r>
              <a:rPr lang="nl-BE" sz="1800" dirty="0" err="1"/>
              <a:t>for</a:t>
            </a:r>
            <a:r>
              <a:rPr lang="nl-BE" sz="1800" dirty="0"/>
              <a:t> </a:t>
            </a:r>
            <a:r>
              <a:rPr lang="nl-BE" sz="1800" dirty="0" smtClean="0"/>
              <a:t> </a:t>
            </a:r>
            <a:r>
              <a:rPr lang="nl-BE" sz="1800" dirty="0" err="1" smtClean="0"/>
              <a:t>global</a:t>
            </a:r>
            <a:r>
              <a:rPr lang="nl-BE" sz="1800" dirty="0" smtClean="0"/>
              <a:t> </a:t>
            </a:r>
            <a:r>
              <a:rPr lang="nl-BE" sz="1800" dirty="0" err="1"/>
              <a:t>improvement</a:t>
            </a:r>
            <a:r>
              <a:rPr lang="nl-BE" sz="1800" dirty="0"/>
              <a:t>)</a:t>
            </a:r>
          </a:p>
          <a:p>
            <a:pPr lvl="3"/>
            <a:endParaRPr lang="nl-BE" dirty="0" smtClean="0"/>
          </a:p>
          <a:p>
            <a:pPr marL="548640" lvl="2" indent="0">
              <a:buNone/>
            </a:pPr>
            <a:r>
              <a:rPr lang="nl-BE" dirty="0" smtClean="0"/>
              <a:t>		</a:t>
            </a:r>
            <a:r>
              <a:rPr lang="nl-BE" b="1" dirty="0" err="1" smtClean="0"/>
              <a:t>Study</a:t>
            </a:r>
            <a:r>
              <a:rPr lang="nl-BE" b="1" dirty="0" smtClean="0"/>
              <a:t> of Audit </a:t>
            </a:r>
            <a:r>
              <a:rPr lang="nl-BE" b="1" dirty="0" err="1" smtClean="0"/>
              <a:t>results</a:t>
            </a:r>
            <a:r>
              <a:rPr lang="nl-BE" b="1" dirty="0" smtClean="0"/>
              <a:t> </a:t>
            </a:r>
          </a:p>
          <a:p>
            <a:pPr marL="548640" lvl="2" indent="0">
              <a:buNone/>
            </a:pPr>
            <a:r>
              <a:rPr lang="nl-BE" dirty="0"/>
              <a:t>	</a:t>
            </a:r>
            <a:r>
              <a:rPr lang="nl-BE" dirty="0" smtClean="0"/>
              <a:t>		(</a:t>
            </a:r>
            <a:r>
              <a:rPr lang="nl-BE" dirty="0" err="1" smtClean="0"/>
              <a:t>frequency</a:t>
            </a:r>
            <a:r>
              <a:rPr lang="nl-BE" dirty="0" smtClean="0"/>
              <a:t> of </a:t>
            </a:r>
            <a:r>
              <a:rPr lang="nl-BE" dirty="0" err="1" smtClean="0"/>
              <a:t>shortcomings</a:t>
            </a:r>
            <a:r>
              <a:rPr lang="nl-BE" dirty="0" smtClean="0"/>
              <a:t> over the companies) 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4</a:t>
            </a:fld>
            <a:endParaRPr lang="nl-BE"/>
          </a:p>
        </p:txBody>
      </p:sp>
      <p:sp>
        <p:nvSpPr>
          <p:cNvPr id="6" name="Gebogen PIJL-OMHOOG 5"/>
          <p:cNvSpPr/>
          <p:nvPr/>
        </p:nvSpPr>
        <p:spPr>
          <a:xfrm rot="5400000">
            <a:off x="1439652" y="5481228"/>
            <a:ext cx="360040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356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>
                <a:solidFill>
                  <a:srgbClr val="292934"/>
                </a:solidFill>
              </a:rPr>
              <a:t/>
            </a:r>
            <a:br>
              <a:rPr lang="nl-BE" dirty="0" smtClean="0">
                <a:solidFill>
                  <a:srgbClr val="292934"/>
                </a:solidFill>
              </a:rPr>
            </a:br>
            <a:r>
              <a:rPr lang="nl-BE" dirty="0" err="1" smtClean="0"/>
              <a:t>Journey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292934"/>
                </a:solidFill>
              </a:rPr>
              <a:t>to</a:t>
            </a:r>
            <a:r>
              <a:rPr lang="nl-BE" dirty="0" smtClean="0">
                <a:solidFill>
                  <a:srgbClr val="292934"/>
                </a:solidFill>
              </a:rPr>
              <a:t> STAMP (2)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7315" y="1290642"/>
            <a:ext cx="9137460" cy="5450725"/>
          </a:xfrm>
        </p:spPr>
        <p:txBody>
          <a:bodyPr/>
          <a:lstStyle/>
          <a:p>
            <a:r>
              <a:rPr lang="nl-BE" sz="1800" dirty="0" err="1" smtClean="0"/>
              <a:t>Many</a:t>
            </a:r>
            <a:r>
              <a:rPr lang="nl-BE" sz="1800" dirty="0" smtClean="0"/>
              <a:t> </a:t>
            </a:r>
            <a:r>
              <a:rPr lang="nl-BE" sz="1800" dirty="0" err="1" smtClean="0"/>
              <a:t>ways</a:t>
            </a:r>
            <a:r>
              <a:rPr lang="nl-BE" sz="1800" dirty="0" smtClean="0"/>
              <a:t> </a:t>
            </a:r>
            <a:r>
              <a:rPr lang="nl-BE" sz="1800" dirty="0" err="1" smtClean="0"/>
              <a:t>converged</a:t>
            </a:r>
            <a:r>
              <a:rPr lang="nl-BE" sz="1800" dirty="0" smtClean="0"/>
              <a:t>:  (</a:t>
            </a:r>
            <a:r>
              <a:rPr lang="nl-BE" sz="1800" dirty="0" err="1" smtClean="0"/>
              <a:t>continued</a:t>
            </a:r>
            <a:r>
              <a:rPr lang="nl-BE" sz="1800" dirty="0" smtClean="0"/>
              <a:t>)  </a:t>
            </a:r>
          </a:p>
          <a:p>
            <a:pPr lvl="6"/>
            <a:endParaRPr lang="nl-BE" dirty="0" smtClean="0"/>
          </a:p>
          <a:p>
            <a:pPr lvl="1"/>
            <a:r>
              <a:rPr lang="nl-BE" dirty="0" err="1" smtClean="0"/>
              <a:t>Inspector’s</a:t>
            </a:r>
            <a:r>
              <a:rPr lang="nl-BE" dirty="0" smtClean="0"/>
              <a:t> </a:t>
            </a:r>
            <a:r>
              <a:rPr lang="nl-BE" dirty="0" err="1"/>
              <a:t>experience</a:t>
            </a:r>
            <a:r>
              <a:rPr lang="nl-BE" dirty="0"/>
              <a:t> </a:t>
            </a:r>
            <a:r>
              <a:rPr lang="nl-BE" dirty="0" smtClean="0"/>
              <a:t>	</a:t>
            </a:r>
            <a:r>
              <a:rPr lang="nl-BE" dirty="0" err="1" smtClean="0"/>
              <a:t>with</a:t>
            </a:r>
            <a:r>
              <a:rPr lang="nl-BE" dirty="0" smtClean="0"/>
              <a:t>     Accidents </a:t>
            </a:r>
            <a:r>
              <a:rPr lang="nl-BE" dirty="0" err="1" smtClean="0"/>
              <a:t>and</a:t>
            </a:r>
            <a:r>
              <a:rPr lang="nl-BE" dirty="0" smtClean="0"/>
              <a:t> Incidents</a:t>
            </a:r>
          </a:p>
          <a:p>
            <a:pPr lvl="1"/>
            <a:endParaRPr lang="nl-BE" dirty="0" smtClean="0"/>
          </a:p>
          <a:p>
            <a:pPr marL="548640" lvl="2" indent="0">
              <a:buNone/>
            </a:pPr>
            <a:r>
              <a:rPr lang="nl-BE" dirty="0" smtClean="0"/>
              <a:t>		</a:t>
            </a:r>
            <a:r>
              <a:rPr lang="nl-BE" dirty="0" err="1" smtClean="0"/>
              <a:t>Study</a:t>
            </a:r>
            <a:r>
              <a:rPr lang="nl-BE" dirty="0" smtClean="0"/>
              <a:t> of Audit </a:t>
            </a:r>
            <a:r>
              <a:rPr lang="nl-BE" dirty="0" err="1" smtClean="0"/>
              <a:t>results</a:t>
            </a:r>
            <a:r>
              <a:rPr lang="nl-BE" dirty="0" smtClean="0"/>
              <a:t>     </a:t>
            </a:r>
            <a:r>
              <a:rPr lang="nl-BE" b="1" dirty="0" smtClean="0"/>
              <a:t>(2012-2013)</a:t>
            </a:r>
          </a:p>
          <a:p>
            <a:pPr marL="548640" lvl="2" indent="0">
              <a:buNone/>
            </a:pPr>
            <a:r>
              <a:rPr lang="nl-BE" dirty="0"/>
              <a:t>	</a:t>
            </a:r>
            <a:r>
              <a:rPr lang="nl-BE" dirty="0" smtClean="0"/>
              <a:t>		(</a:t>
            </a:r>
            <a:r>
              <a:rPr lang="nl-BE" dirty="0" err="1" smtClean="0"/>
              <a:t>frequency</a:t>
            </a:r>
            <a:r>
              <a:rPr lang="nl-BE" dirty="0" smtClean="0"/>
              <a:t> of </a:t>
            </a:r>
            <a:r>
              <a:rPr lang="nl-BE" dirty="0" err="1" smtClean="0"/>
              <a:t>shortcomings</a:t>
            </a:r>
            <a:r>
              <a:rPr lang="nl-BE" dirty="0" smtClean="0"/>
              <a:t> over the companies)</a:t>
            </a:r>
          </a:p>
          <a:p>
            <a:pPr marL="548640" lvl="2" indent="0">
              <a:buNone/>
            </a:pPr>
            <a:endParaRPr lang="nl-BE" dirty="0"/>
          </a:p>
          <a:p>
            <a:pPr marL="548640" lvl="2" indent="0">
              <a:buNone/>
            </a:pPr>
            <a:endParaRPr lang="nl-BE" dirty="0" smtClean="0"/>
          </a:p>
          <a:p>
            <a:pPr marL="548640" lvl="2" indent="0">
              <a:buNone/>
            </a:pPr>
            <a:endParaRPr lang="nl-BE" sz="900" dirty="0" smtClean="0"/>
          </a:p>
          <a:p>
            <a:pPr marL="548640" lvl="2" indent="0">
              <a:buNone/>
            </a:pPr>
            <a:r>
              <a:rPr lang="nl-BE" b="1" dirty="0" smtClean="0"/>
              <a:t>			Most frequent </a:t>
            </a:r>
            <a:r>
              <a:rPr lang="nl-BE" b="1" dirty="0" err="1" smtClean="0"/>
              <a:t>shortcoming</a:t>
            </a:r>
            <a:r>
              <a:rPr lang="nl-BE" b="1" dirty="0" smtClean="0"/>
              <a:t>:</a:t>
            </a:r>
          </a:p>
          <a:p>
            <a:pPr marL="548640" lvl="2" indent="0">
              <a:buNone/>
            </a:pPr>
            <a:endParaRPr lang="nl-BE" dirty="0" smtClean="0"/>
          </a:p>
          <a:p>
            <a:pPr marL="548640" lvl="2" indent="0">
              <a:buNone/>
            </a:pPr>
            <a:r>
              <a:rPr lang="nl-BE" dirty="0" err="1" smtClean="0"/>
              <a:t>Investigations</a:t>
            </a:r>
            <a:r>
              <a:rPr lang="nl-BE" dirty="0" smtClean="0"/>
              <a:t> : 	</a:t>
            </a:r>
            <a:r>
              <a:rPr lang="nl-BE" b="1" dirty="0" err="1" smtClean="0">
                <a:solidFill>
                  <a:srgbClr val="FF0000"/>
                </a:solidFill>
              </a:rPr>
              <a:t>too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shallow</a:t>
            </a:r>
            <a:r>
              <a:rPr lang="nl-BE" b="1" dirty="0" smtClean="0">
                <a:solidFill>
                  <a:srgbClr val="FF0000"/>
                </a:solidFill>
              </a:rPr>
              <a:t> (</a:t>
            </a:r>
            <a:r>
              <a:rPr lang="nl-BE" b="1" dirty="0" err="1" smtClean="0">
                <a:solidFill>
                  <a:srgbClr val="FF0000"/>
                </a:solidFill>
              </a:rPr>
              <a:t>not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deep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enough</a:t>
            </a:r>
            <a:r>
              <a:rPr lang="nl-BE" b="1" dirty="0" smtClean="0">
                <a:solidFill>
                  <a:srgbClr val="FF0000"/>
                </a:solidFill>
              </a:rPr>
              <a:t> )</a:t>
            </a:r>
          </a:p>
          <a:p>
            <a:pPr marL="548640" lvl="2" indent="0">
              <a:buNone/>
            </a:pPr>
            <a:r>
              <a:rPr lang="nl-BE" dirty="0" smtClean="0"/>
              <a:t>  	</a:t>
            </a:r>
            <a:r>
              <a:rPr lang="nl-BE" dirty="0" err="1" smtClean="0"/>
              <a:t>Because</a:t>
            </a:r>
            <a:endParaRPr lang="nl-BE" dirty="0" smtClean="0"/>
          </a:p>
          <a:p>
            <a:pPr marL="548640" lvl="2" indent="0">
              <a:buNone/>
            </a:pPr>
            <a:endParaRPr lang="nl-BE" dirty="0" smtClean="0"/>
          </a:p>
          <a:p>
            <a:pPr marL="548640" lvl="2" indent="0">
              <a:buNone/>
            </a:pPr>
            <a:r>
              <a:rPr lang="nl-BE" b="1" dirty="0" smtClean="0">
                <a:solidFill>
                  <a:srgbClr val="FF0000"/>
                </a:solidFill>
              </a:rPr>
              <a:t>		</a:t>
            </a:r>
            <a:r>
              <a:rPr lang="nl-BE" b="1" dirty="0" err="1" smtClean="0">
                <a:solidFill>
                  <a:srgbClr val="FF0000"/>
                </a:solidFill>
              </a:rPr>
              <a:t>Lack</a:t>
            </a:r>
            <a:r>
              <a:rPr lang="nl-BE" b="1" dirty="0" smtClean="0">
                <a:solidFill>
                  <a:srgbClr val="FF0000"/>
                </a:solidFill>
              </a:rPr>
              <a:t> of  attention </a:t>
            </a:r>
            <a:r>
              <a:rPr lang="nl-BE" b="1" dirty="0" err="1" smtClean="0">
                <a:solidFill>
                  <a:srgbClr val="FF0000"/>
                </a:solidFill>
              </a:rPr>
              <a:t>for</a:t>
            </a:r>
            <a:r>
              <a:rPr lang="nl-BE" b="1" dirty="0" smtClean="0">
                <a:solidFill>
                  <a:srgbClr val="FF0000"/>
                </a:solidFill>
              </a:rPr>
              <a:t> 	</a:t>
            </a:r>
            <a:r>
              <a:rPr lang="nl-BE" b="1" dirty="0" smtClean="0"/>
              <a:t>ORGANISATIONAL FACTORS </a:t>
            </a:r>
            <a:endParaRPr lang="nl-BE" b="1" dirty="0"/>
          </a:p>
          <a:p>
            <a:pPr lvl="2"/>
            <a:endParaRPr lang="nl-BE" b="1" dirty="0" smtClean="0"/>
          </a:p>
          <a:p>
            <a:pPr lvl="2"/>
            <a:endParaRPr lang="nl-BE" b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5</a:t>
            </a:fld>
            <a:endParaRPr lang="nl-BE"/>
          </a:p>
        </p:txBody>
      </p:sp>
      <p:sp>
        <p:nvSpPr>
          <p:cNvPr id="6" name="Gebogen PIJL-OMHOOG 5"/>
          <p:cNvSpPr/>
          <p:nvPr/>
        </p:nvSpPr>
        <p:spPr>
          <a:xfrm rot="5400000">
            <a:off x="1445314" y="2582906"/>
            <a:ext cx="252028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HOOG 6"/>
          <p:cNvSpPr/>
          <p:nvPr/>
        </p:nvSpPr>
        <p:spPr>
          <a:xfrm rot="10800000">
            <a:off x="3491458" y="3449515"/>
            <a:ext cx="100811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5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>
                <a:solidFill>
                  <a:srgbClr val="292934"/>
                </a:solidFill>
              </a:rPr>
              <a:t/>
            </a:r>
            <a:br>
              <a:rPr lang="nl-BE" dirty="0" smtClean="0">
                <a:solidFill>
                  <a:srgbClr val="292934"/>
                </a:solidFill>
              </a:rPr>
            </a:br>
            <a:r>
              <a:rPr lang="nl-BE" dirty="0" err="1" smtClean="0"/>
              <a:t>Journey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292934"/>
                </a:solidFill>
              </a:rPr>
              <a:t>to</a:t>
            </a:r>
            <a:r>
              <a:rPr lang="nl-BE" dirty="0" smtClean="0">
                <a:solidFill>
                  <a:srgbClr val="292934"/>
                </a:solidFill>
              </a:rPr>
              <a:t> STAMP (3)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7315" y="1290642"/>
            <a:ext cx="9137460" cy="5450725"/>
          </a:xfrm>
        </p:spPr>
        <p:txBody>
          <a:bodyPr>
            <a:normAutofit fontScale="92500" lnSpcReduction="20000"/>
          </a:bodyPr>
          <a:lstStyle/>
          <a:p>
            <a:r>
              <a:rPr lang="nl-BE" sz="1900" dirty="0" err="1" smtClean="0"/>
              <a:t>Many</a:t>
            </a:r>
            <a:r>
              <a:rPr lang="nl-BE" sz="1900" dirty="0" smtClean="0"/>
              <a:t> </a:t>
            </a:r>
            <a:r>
              <a:rPr lang="nl-BE" sz="1900" dirty="0" err="1" smtClean="0"/>
              <a:t>ways</a:t>
            </a:r>
            <a:r>
              <a:rPr lang="nl-BE" sz="1900" dirty="0" smtClean="0"/>
              <a:t> </a:t>
            </a:r>
            <a:r>
              <a:rPr lang="nl-BE" sz="1900" dirty="0" err="1" smtClean="0"/>
              <a:t>converged</a:t>
            </a:r>
            <a:r>
              <a:rPr lang="nl-BE" sz="1900" dirty="0" smtClean="0"/>
              <a:t>:  (</a:t>
            </a:r>
            <a:r>
              <a:rPr lang="nl-BE" sz="1900" dirty="0" err="1" smtClean="0"/>
              <a:t>continued</a:t>
            </a:r>
            <a:r>
              <a:rPr lang="nl-BE" sz="1900" dirty="0" smtClean="0"/>
              <a:t>)  </a:t>
            </a:r>
          </a:p>
          <a:p>
            <a:pPr lvl="6"/>
            <a:endParaRPr lang="nl-BE" dirty="0" smtClean="0"/>
          </a:p>
          <a:p>
            <a:pPr lvl="2"/>
            <a:r>
              <a:rPr lang="nl-BE" sz="2000" dirty="0" err="1" smtClean="0"/>
              <a:t>Further</a:t>
            </a:r>
            <a:r>
              <a:rPr lang="nl-BE" sz="2000" dirty="0" smtClean="0"/>
              <a:t> Personal </a:t>
            </a:r>
            <a:r>
              <a:rPr lang="nl-BE" sz="2000" dirty="0" err="1" smtClean="0"/>
              <a:t>Inspector</a:t>
            </a:r>
            <a:r>
              <a:rPr lang="nl-BE" sz="2000" dirty="0" smtClean="0"/>
              <a:t> </a:t>
            </a:r>
            <a:r>
              <a:rPr lang="nl-BE" sz="2000" dirty="0" err="1" smtClean="0"/>
              <a:t>experience</a:t>
            </a:r>
            <a:r>
              <a:rPr lang="nl-BE" sz="2000" dirty="0" smtClean="0"/>
              <a:t>  +   </a:t>
            </a:r>
            <a:r>
              <a:rPr lang="nl-BE" sz="2000" dirty="0" err="1" smtClean="0"/>
              <a:t>several</a:t>
            </a:r>
            <a:r>
              <a:rPr lang="nl-BE" sz="2000" dirty="0" smtClean="0"/>
              <a:t> </a:t>
            </a:r>
            <a:r>
              <a:rPr lang="nl-BE" sz="2000" dirty="0" err="1" smtClean="0"/>
              <a:t>other</a:t>
            </a:r>
            <a:r>
              <a:rPr lang="nl-BE" sz="2000" dirty="0" smtClean="0"/>
              <a:t> audits on </a:t>
            </a:r>
            <a:r>
              <a:rPr lang="nl-BE" sz="2000" dirty="0" err="1" smtClean="0"/>
              <a:t>other</a:t>
            </a:r>
            <a:r>
              <a:rPr lang="nl-BE" sz="2000" dirty="0" smtClean="0"/>
              <a:t> 								PSM elements:</a:t>
            </a:r>
          </a:p>
          <a:p>
            <a:pPr lvl="2"/>
            <a:endParaRPr lang="nl-BE" sz="2000" dirty="0"/>
          </a:p>
          <a:p>
            <a:pPr lvl="2"/>
            <a:endParaRPr lang="nl-BE" dirty="0" smtClean="0"/>
          </a:p>
          <a:p>
            <a:pPr lvl="2"/>
            <a:r>
              <a:rPr lang="nl-BE" sz="2000" dirty="0" smtClean="0"/>
              <a:t>ALSO</a:t>
            </a:r>
          </a:p>
          <a:p>
            <a:pPr marL="274320" lvl="1" indent="0">
              <a:buNone/>
            </a:pPr>
            <a:r>
              <a:rPr lang="nl-BE" sz="2600" dirty="0" smtClean="0"/>
              <a:t>	   Risk Analysis </a:t>
            </a:r>
          </a:p>
          <a:p>
            <a:pPr marL="274320" lvl="1" indent="0">
              <a:buNone/>
            </a:pPr>
            <a:r>
              <a:rPr lang="nl-BE" sz="2600" dirty="0"/>
              <a:t>	 </a:t>
            </a:r>
            <a:r>
              <a:rPr lang="nl-BE" sz="2600" dirty="0" smtClean="0"/>
              <a:t>  Design of Installations </a:t>
            </a:r>
            <a:r>
              <a:rPr lang="nl-BE" sz="2600" dirty="0" err="1" smtClean="0"/>
              <a:t>and</a:t>
            </a:r>
            <a:r>
              <a:rPr lang="nl-BE" sz="2600" dirty="0" smtClean="0"/>
              <a:t> </a:t>
            </a:r>
            <a:r>
              <a:rPr lang="nl-BE" sz="2600" dirty="0" err="1" smtClean="0"/>
              <a:t>Workplaces</a:t>
            </a:r>
            <a:endParaRPr lang="nl-BE" sz="2600" dirty="0" smtClean="0"/>
          </a:p>
          <a:p>
            <a:pPr marL="274320" lvl="1" indent="0">
              <a:buNone/>
            </a:pPr>
            <a:r>
              <a:rPr lang="nl-BE" sz="2600" dirty="0"/>
              <a:t>	 </a:t>
            </a:r>
            <a:r>
              <a:rPr lang="nl-BE" sz="2600" dirty="0" smtClean="0"/>
              <a:t>  Management of Changes</a:t>
            </a:r>
          </a:p>
          <a:p>
            <a:pPr marL="274320" lvl="1" indent="0">
              <a:buNone/>
            </a:pPr>
            <a:r>
              <a:rPr lang="nl-BE" sz="2600" dirty="0"/>
              <a:t>	</a:t>
            </a:r>
            <a:r>
              <a:rPr lang="nl-BE" sz="2600" dirty="0" smtClean="0"/>
              <a:t>   Development of Procedures / </a:t>
            </a:r>
            <a:r>
              <a:rPr lang="nl-BE" sz="2600" dirty="0" err="1" smtClean="0"/>
              <a:t>Instructions</a:t>
            </a:r>
            <a:endParaRPr lang="nl-BE" sz="2600" dirty="0" smtClean="0"/>
          </a:p>
          <a:p>
            <a:pPr marL="274320" lvl="1" indent="0">
              <a:buNone/>
            </a:pPr>
            <a:r>
              <a:rPr lang="nl-BE" sz="2600" dirty="0" smtClean="0"/>
              <a:t>	   Auditing</a:t>
            </a:r>
          </a:p>
          <a:p>
            <a:pPr marL="548640" lvl="2" indent="0">
              <a:buNone/>
            </a:pPr>
            <a:r>
              <a:rPr lang="nl-BE" sz="2000" dirty="0"/>
              <a:t>	</a:t>
            </a:r>
            <a:r>
              <a:rPr lang="nl-BE" sz="2000" dirty="0" smtClean="0"/>
              <a:t>	</a:t>
            </a:r>
          </a:p>
          <a:p>
            <a:pPr marL="548640" lvl="2" indent="0">
              <a:buNone/>
            </a:pPr>
            <a:r>
              <a:rPr lang="nl-BE" b="1" dirty="0" smtClean="0"/>
              <a:t>	</a:t>
            </a:r>
          </a:p>
          <a:p>
            <a:pPr marL="548640" lvl="2" indent="0">
              <a:buNone/>
            </a:pPr>
            <a:r>
              <a:rPr lang="nl-BE" b="1" dirty="0" smtClean="0"/>
              <a:t>		</a:t>
            </a:r>
          </a:p>
          <a:p>
            <a:pPr marL="548640" lvl="2" indent="0">
              <a:buNone/>
            </a:pPr>
            <a:r>
              <a:rPr lang="nl-BE" sz="2000" b="1" dirty="0" smtClean="0">
                <a:solidFill>
                  <a:srgbClr val="FF0000"/>
                </a:solidFill>
              </a:rPr>
              <a:t>	</a:t>
            </a:r>
            <a:r>
              <a:rPr lang="nl-BE" sz="2600" b="1" dirty="0" smtClean="0">
                <a:solidFill>
                  <a:srgbClr val="FF0000"/>
                </a:solidFill>
              </a:rPr>
              <a:t>LACK OF FOCUS </a:t>
            </a:r>
            <a:r>
              <a:rPr lang="nl-BE" sz="2600" b="1" dirty="0" smtClean="0"/>
              <a:t>on </a:t>
            </a:r>
            <a:r>
              <a:rPr lang="nl-BE" sz="2600" b="1" dirty="0" smtClean="0">
                <a:solidFill>
                  <a:srgbClr val="002060"/>
                </a:solidFill>
              </a:rPr>
              <a:t>ORGANISATIONAL FACTORS</a:t>
            </a:r>
          </a:p>
          <a:p>
            <a:pPr marL="548640" lvl="2" indent="0">
              <a:buNone/>
            </a:pPr>
            <a:endParaRPr lang="nl-BE" sz="1500" b="1" dirty="0" smtClean="0">
              <a:solidFill>
                <a:srgbClr val="002060"/>
              </a:solidFill>
            </a:endParaRPr>
          </a:p>
          <a:p>
            <a:pPr marL="548640" lvl="2" indent="0">
              <a:buNone/>
            </a:pPr>
            <a:r>
              <a:rPr lang="nl-BE" sz="2600" b="1" dirty="0">
                <a:solidFill>
                  <a:srgbClr val="002060"/>
                </a:solidFill>
              </a:rPr>
              <a:t>	</a:t>
            </a:r>
            <a:r>
              <a:rPr lang="nl-BE" sz="2600" b="1" dirty="0" smtClean="0">
                <a:solidFill>
                  <a:srgbClr val="002060"/>
                </a:solidFill>
              </a:rPr>
              <a:t>		</a:t>
            </a:r>
            <a:r>
              <a:rPr lang="nl-BE" sz="2600" b="1" dirty="0" smtClean="0">
                <a:solidFill>
                  <a:srgbClr val="FF0000"/>
                </a:solidFill>
              </a:rPr>
              <a:t>SERIOUS ISSUE !!!</a:t>
            </a:r>
            <a:endParaRPr lang="nl-BE" sz="2600" b="1" dirty="0">
              <a:solidFill>
                <a:srgbClr val="FF0000"/>
              </a:solidFill>
            </a:endParaRPr>
          </a:p>
          <a:p>
            <a:pPr marL="548640" lvl="2" indent="0">
              <a:buNone/>
            </a:pPr>
            <a:endParaRPr lang="nl-BE" sz="2600" b="1" dirty="0">
              <a:solidFill>
                <a:srgbClr val="00206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EU - STAMP Workshop  October  Zürich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59C6-2D69-438A-9551-946353573B26}" type="slidenum">
              <a:rPr lang="nl-BE" smtClean="0"/>
              <a:t>6</a:t>
            </a:fld>
            <a:endParaRPr lang="nl-BE"/>
          </a:p>
        </p:txBody>
      </p:sp>
      <p:sp>
        <p:nvSpPr>
          <p:cNvPr id="7" name="PIJL-OMHOOG 6"/>
          <p:cNvSpPr/>
          <p:nvPr/>
        </p:nvSpPr>
        <p:spPr>
          <a:xfrm rot="10800000">
            <a:off x="3563888" y="2547304"/>
            <a:ext cx="100811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>
            <a:off x="3563888" y="4943950"/>
            <a:ext cx="100811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9828584" y="19888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>
            <a:off x="7092280" y="2924944"/>
            <a:ext cx="228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1">
              <a:spcBef>
                <a:spcPct val="20000"/>
              </a:spcBef>
              <a:buClr>
                <a:srgbClr val="93A299"/>
              </a:buClr>
              <a:buSzPct val="85000"/>
            </a:pPr>
            <a:endParaRPr lang="nl-BE" sz="2600" b="1" dirty="0">
              <a:solidFill>
                <a:srgbClr val="002060"/>
              </a:solidFill>
            </a:endParaRPr>
          </a:p>
        </p:txBody>
      </p:sp>
      <p:sp>
        <p:nvSpPr>
          <p:cNvPr id="11" name="PIJL-RECHTS 10"/>
          <p:cNvSpPr/>
          <p:nvPr/>
        </p:nvSpPr>
        <p:spPr>
          <a:xfrm>
            <a:off x="1547664" y="6364144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63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34200" cy="914400"/>
          </a:xfrm>
        </p:spPr>
        <p:txBody>
          <a:bodyPr/>
          <a:lstStyle/>
          <a:p>
            <a:r>
              <a:rPr lang="nl-BE" dirty="0" smtClean="0"/>
              <a:t>FACTORS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60693" y="6041635"/>
            <a:ext cx="1905000" cy="457200"/>
          </a:xfrm>
        </p:spPr>
        <p:txBody>
          <a:bodyPr/>
          <a:lstStyle/>
          <a:p>
            <a:pPr>
              <a:defRPr/>
            </a:pPr>
            <a:fld id="{930A5507-3326-45C2-8A32-6E45A0D91DC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 flipH="1">
            <a:off x="73899" y="3688562"/>
            <a:ext cx="2934784" cy="28083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670457" y="476152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FFFF00"/>
                </a:solidFill>
              </a:rPr>
              <a:t>TECHNICAL FACTORS</a:t>
            </a:r>
            <a:endParaRPr lang="nl-BE" b="1" dirty="0">
              <a:solidFill>
                <a:srgbClr val="FFFF00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 flipH="1">
            <a:off x="5875636" y="3680535"/>
            <a:ext cx="3131547" cy="2808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6613317" y="468341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HUMAN FACTORS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 flipH="1">
            <a:off x="2965941" y="1494043"/>
            <a:ext cx="2909695" cy="28083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3232656" y="245863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ORGANISATIONAL FACTORS</a:t>
            </a:r>
            <a:endParaRPr lang="nl-BE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5974" y="3170039"/>
            <a:ext cx="1784914" cy="16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6568">
            <a:off x="3556516" y="4265335"/>
            <a:ext cx="1784914" cy="16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2866">
            <a:off x="1915197" y="2975588"/>
            <a:ext cx="16589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23529" y="1844824"/>
            <a:ext cx="242113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WHAT IS MOST FOCUSED ON ??</a:t>
            </a:r>
            <a:endParaRPr lang="nl-BE" sz="2000" b="1" dirty="0"/>
          </a:p>
        </p:txBody>
      </p:sp>
      <p:sp>
        <p:nvSpPr>
          <p:cNvPr id="12" name="PIJL-OMLAAG 11"/>
          <p:cNvSpPr/>
          <p:nvPr/>
        </p:nvSpPr>
        <p:spPr>
          <a:xfrm>
            <a:off x="670457" y="2771000"/>
            <a:ext cx="1368152" cy="8987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kstvak 15"/>
          <p:cNvSpPr txBox="1"/>
          <p:nvPr/>
        </p:nvSpPr>
        <p:spPr>
          <a:xfrm>
            <a:off x="6809425" y="1084585"/>
            <a:ext cx="2232247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/>
              <a:t>WHERE SHOULD BE MORE FOCUS ??</a:t>
            </a:r>
            <a:endParaRPr lang="nl-BE" sz="2000" b="1" dirty="0"/>
          </a:p>
        </p:txBody>
      </p:sp>
      <p:sp>
        <p:nvSpPr>
          <p:cNvPr id="18" name="PIJL-OMLAAG 17"/>
          <p:cNvSpPr/>
          <p:nvPr/>
        </p:nvSpPr>
        <p:spPr>
          <a:xfrm rot="3051400">
            <a:off x="5460359" y="1749398"/>
            <a:ext cx="1368152" cy="8987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PIJL-OMLAAG 18"/>
          <p:cNvSpPr/>
          <p:nvPr/>
        </p:nvSpPr>
        <p:spPr>
          <a:xfrm>
            <a:off x="7241472" y="2770999"/>
            <a:ext cx="1368152" cy="8987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>
          <a:xfrm>
            <a:off x="2498517" y="0"/>
            <a:ext cx="4114800" cy="329184"/>
          </a:xfrm>
        </p:spPr>
        <p:txBody>
          <a:bodyPr/>
          <a:lstStyle/>
          <a:p>
            <a:r>
              <a:rPr lang="en-US" dirty="0" smtClean="0"/>
              <a:t>4th EU - STAMP Workshop  October  Zürich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3" grpId="0" animBg="1"/>
      <p:bldP spid="12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9266690" cy="1224136"/>
          </a:xfrm>
        </p:spPr>
        <p:txBody>
          <a:bodyPr>
            <a:noAutofit/>
          </a:bodyPr>
          <a:lstStyle/>
          <a:p>
            <a:pPr lvl="1" algn="ctr"/>
            <a:r>
              <a:rPr lang="nl-BE" sz="2400" b="1" dirty="0" smtClean="0">
                <a:solidFill>
                  <a:srgbClr val="FF0000"/>
                </a:solidFill>
              </a:rPr>
              <a:t>Different factors (TF , OF </a:t>
            </a:r>
            <a:r>
              <a:rPr lang="nl-BE" sz="2400" b="1" dirty="0" err="1" smtClean="0">
                <a:solidFill>
                  <a:srgbClr val="FF0000"/>
                </a:solidFill>
              </a:rPr>
              <a:t>and</a:t>
            </a:r>
            <a:r>
              <a:rPr lang="nl-BE" sz="2400" b="1" dirty="0" smtClean="0">
                <a:solidFill>
                  <a:srgbClr val="FF0000"/>
                </a:solidFill>
              </a:rPr>
              <a:t> HF)  in </a:t>
            </a:r>
            <a:br>
              <a:rPr lang="nl-BE" sz="2400" b="1" dirty="0" smtClean="0">
                <a:solidFill>
                  <a:srgbClr val="FF0000"/>
                </a:solidFill>
              </a:rPr>
            </a:br>
            <a:r>
              <a:rPr lang="nl-BE" sz="2400" b="1" dirty="0" smtClean="0">
                <a:solidFill>
                  <a:srgbClr val="FF0000"/>
                </a:solidFill>
              </a:rPr>
              <a:t>REGULATION   ===&gt;	SAFETY MANAGEMENT SYSTEM</a:t>
            </a:r>
            <a:endParaRPr lang="nl-BE" sz="24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694" y="1740602"/>
            <a:ext cx="8964488" cy="5000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Seveso </a:t>
            </a:r>
            <a:r>
              <a:rPr lang="en-GB" dirty="0"/>
              <a:t>Regulation </a:t>
            </a:r>
            <a:r>
              <a:rPr lang="en-GB" dirty="0" smtClean="0"/>
              <a:t>:     essential  7 </a:t>
            </a:r>
            <a:r>
              <a:rPr lang="en-GB" dirty="0"/>
              <a:t>elements </a:t>
            </a:r>
            <a:r>
              <a:rPr lang="en-GB" dirty="0" smtClean="0"/>
              <a:t> in the MAPP:</a:t>
            </a:r>
          </a:p>
          <a:p>
            <a:pPr marL="0" indent="0">
              <a:buNone/>
            </a:pPr>
            <a:endParaRPr lang="nl-BE" sz="1200" dirty="0"/>
          </a:p>
          <a:p>
            <a:pPr lvl="1"/>
            <a:r>
              <a:rPr lang="en-GB" sz="2400" dirty="0"/>
              <a:t>organisation and </a:t>
            </a:r>
            <a:r>
              <a:rPr lang="en-GB" sz="2400" dirty="0" smtClean="0"/>
              <a:t>personnel</a:t>
            </a:r>
          </a:p>
          <a:p>
            <a:pPr lvl="1"/>
            <a:endParaRPr lang="nl-BE" sz="900" dirty="0"/>
          </a:p>
          <a:p>
            <a:pPr lvl="1"/>
            <a:r>
              <a:rPr lang="en-GB" sz="2400" dirty="0"/>
              <a:t>identification and evaluation of major </a:t>
            </a:r>
            <a:r>
              <a:rPr lang="en-GB" sz="2400" dirty="0" smtClean="0"/>
              <a:t>hazards</a:t>
            </a:r>
          </a:p>
          <a:p>
            <a:pPr lvl="1"/>
            <a:endParaRPr lang="nl-BE" sz="900" dirty="0"/>
          </a:p>
          <a:p>
            <a:pPr lvl="1"/>
            <a:r>
              <a:rPr lang="en-GB" sz="2400" dirty="0"/>
              <a:t>operational </a:t>
            </a:r>
            <a:r>
              <a:rPr lang="en-GB" sz="2400" dirty="0" smtClean="0"/>
              <a:t>control</a:t>
            </a:r>
          </a:p>
          <a:p>
            <a:pPr lvl="1"/>
            <a:endParaRPr lang="nl-BE" sz="900" dirty="0"/>
          </a:p>
          <a:p>
            <a:pPr lvl="1"/>
            <a:r>
              <a:rPr lang="en-GB" sz="2400" dirty="0"/>
              <a:t>management of </a:t>
            </a:r>
            <a:r>
              <a:rPr lang="en-GB" sz="2400" dirty="0" smtClean="0"/>
              <a:t>change</a:t>
            </a:r>
          </a:p>
          <a:p>
            <a:pPr lvl="1"/>
            <a:endParaRPr lang="nl-BE" sz="900" dirty="0"/>
          </a:p>
          <a:p>
            <a:pPr lvl="1"/>
            <a:r>
              <a:rPr lang="en-GB" sz="2400" dirty="0"/>
              <a:t>planning for </a:t>
            </a:r>
            <a:r>
              <a:rPr lang="en-GB" sz="2400" dirty="0" smtClean="0"/>
              <a:t>emergencies</a:t>
            </a:r>
          </a:p>
          <a:p>
            <a:pPr lvl="1"/>
            <a:endParaRPr lang="nl-BE" sz="900" dirty="0"/>
          </a:p>
          <a:p>
            <a:pPr lvl="1"/>
            <a:r>
              <a:rPr lang="en-GB" sz="2400" dirty="0"/>
              <a:t>monitoring </a:t>
            </a:r>
            <a:r>
              <a:rPr lang="en-GB" sz="2400" dirty="0" smtClean="0"/>
              <a:t>performance</a:t>
            </a:r>
          </a:p>
          <a:p>
            <a:pPr lvl="1"/>
            <a:endParaRPr lang="nl-BE" sz="900" dirty="0"/>
          </a:p>
          <a:p>
            <a:pPr lvl="1"/>
            <a:r>
              <a:rPr lang="en-GB" sz="2400" dirty="0"/>
              <a:t>audit and </a:t>
            </a:r>
            <a:r>
              <a:rPr lang="en-GB" sz="2400" dirty="0" smtClean="0"/>
              <a:t>review</a:t>
            </a:r>
            <a:endParaRPr lang="nl-BE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A5507-3326-45C2-8A32-6E45A0D91DC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Linkeraccolade 4"/>
          <p:cNvSpPr/>
          <p:nvPr/>
        </p:nvSpPr>
        <p:spPr>
          <a:xfrm>
            <a:off x="7047001" y="2396107"/>
            <a:ext cx="237994" cy="166986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90" y="2356590"/>
            <a:ext cx="5540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92" y="2962825"/>
            <a:ext cx="5540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78" y="3565485"/>
            <a:ext cx="5667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392" y="2396107"/>
            <a:ext cx="5667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91" y="3554176"/>
            <a:ext cx="5540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13" y="4188569"/>
            <a:ext cx="5540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045" y="5411306"/>
            <a:ext cx="5540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00" y="5947881"/>
            <a:ext cx="5540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54" y="4845208"/>
            <a:ext cx="5667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72" y="4213490"/>
            <a:ext cx="5667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06" y="3543960"/>
            <a:ext cx="610307" cy="54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971708" y="3637669"/>
            <a:ext cx="538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chemeClr val="bg1"/>
                </a:solidFill>
              </a:rPr>
              <a:t>HF</a:t>
            </a:r>
            <a:endParaRPr lang="nl-BE" sz="1400" b="1" dirty="0">
              <a:solidFill>
                <a:schemeClr val="bg1"/>
              </a:solidFill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68" y="4866230"/>
            <a:ext cx="6286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91" y="3543960"/>
            <a:ext cx="579038" cy="52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91" y="4220249"/>
            <a:ext cx="6286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49" y="2356446"/>
            <a:ext cx="6286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IJL-RECHTS 8"/>
          <p:cNvSpPr/>
          <p:nvPr/>
        </p:nvSpPr>
        <p:spPr>
          <a:xfrm>
            <a:off x="5502843" y="2489816"/>
            <a:ext cx="374534" cy="28019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20" y="3646698"/>
            <a:ext cx="4016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72" y="3675021"/>
            <a:ext cx="4016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94" y="4294164"/>
            <a:ext cx="4016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004916" y="496493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/>
              <a:t>+</a:t>
            </a:r>
            <a:endParaRPr lang="nl-BE" b="1" dirty="0"/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49" y="4285474"/>
            <a:ext cx="471292" cy="43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16" y="2737399"/>
            <a:ext cx="4635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16" y="3297103"/>
            <a:ext cx="4635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1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67501" y="1133455"/>
            <a:ext cx="9199606" cy="3375665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nl-BE" sz="2800" dirty="0" err="1" smtClean="0"/>
              <a:t>Organisations</a:t>
            </a:r>
            <a:r>
              <a:rPr lang="nl-BE" sz="2800" dirty="0" smtClean="0"/>
              <a:t> </a:t>
            </a:r>
            <a:r>
              <a:rPr lang="nl-BE" sz="2800" dirty="0" err="1" smtClean="0"/>
              <a:t>can</a:t>
            </a:r>
            <a:r>
              <a:rPr lang="nl-BE" sz="2800" dirty="0" smtClean="0"/>
              <a:t> </a:t>
            </a:r>
            <a:r>
              <a:rPr lang="nl-BE" sz="2800" dirty="0" err="1" smtClean="0"/>
              <a:t>be</a:t>
            </a:r>
            <a:r>
              <a:rPr lang="nl-BE" sz="2800" dirty="0" smtClean="0"/>
              <a:t> </a:t>
            </a:r>
            <a:r>
              <a:rPr lang="nl-BE" sz="2800" dirty="0" err="1" smtClean="0"/>
              <a:t>very</a:t>
            </a:r>
            <a:r>
              <a:rPr lang="nl-BE" sz="2800" dirty="0" smtClean="0"/>
              <a:t> </a:t>
            </a:r>
            <a:r>
              <a:rPr lang="nl-BE" sz="2800" b="1" dirty="0" err="1" smtClean="0">
                <a:solidFill>
                  <a:srgbClr val="FF0000"/>
                </a:solidFill>
              </a:rPr>
              <a:t>complicated</a:t>
            </a:r>
            <a:r>
              <a:rPr lang="nl-BE" sz="2800" dirty="0">
                <a:solidFill>
                  <a:srgbClr val="FF0000"/>
                </a:solidFill>
              </a:rPr>
              <a:t> </a:t>
            </a:r>
            <a:r>
              <a:rPr lang="nl-BE" sz="2800" b="1" dirty="0" smtClean="0">
                <a:solidFill>
                  <a:schemeClr val="tx1"/>
                </a:solidFill>
              </a:rPr>
              <a:t>Systems</a:t>
            </a:r>
            <a:r>
              <a:rPr lang="nl-BE" sz="4000" dirty="0">
                <a:solidFill>
                  <a:schemeClr val="tx1"/>
                </a:solidFill>
              </a:rPr>
              <a:t> </a:t>
            </a:r>
            <a:endParaRPr lang="nl-BE" sz="4000" dirty="0" smtClean="0">
              <a:solidFill>
                <a:schemeClr val="tx1"/>
              </a:solidFill>
            </a:endParaRPr>
          </a:p>
          <a:p>
            <a:pPr marL="0" lvl="1" indent="0" algn="ctr">
              <a:buNone/>
            </a:pPr>
            <a:r>
              <a:rPr lang="nl-BE" sz="2800" dirty="0" smtClean="0"/>
              <a:t>or </a:t>
            </a:r>
            <a:r>
              <a:rPr lang="nl-BE" sz="2800" b="1" dirty="0" smtClean="0">
                <a:solidFill>
                  <a:srgbClr val="FF0000"/>
                </a:solidFill>
              </a:rPr>
              <a:t>complex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b="1" dirty="0" smtClean="0">
                <a:solidFill>
                  <a:schemeClr val="tx1"/>
                </a:solidFill>
              </a:rPr>
              <a:t>Systems     </a:t>
            </a:r>
            <a:r>
              <a:rPr lang="nl-BE" sz="1800" dirty="0" err="1" smtClean="0"/>
              <a:t>with</a:t>
            </a:r>
            <a:r>
              <a:rPr lang="nl-BE" sz="3200" dirty="0" smtClean="0"/>
              <a:t> </a:t>
            </a:r>
            <a:endParaRPr lang="nl-BE" sz="2800" dirty="0" smtClean="0"/>
          </a:p>
          <a:p>
            <a:pPr marL="0" lvl="1" indent="0">
              <a:buNone/>
            </a:pPr>
            <a:r>
              <a:rPr lang="nl-BE" sz="3200" dirty="0" smtClean="0"/>
              <a:t>- </a:t>
            </a:r>
            <a:r>
              <a:rPr lang="nl-BE" dirty="0" err="1" smtClean="0"/>
              <a:t>many</a:t>
            </a:r>
            <a:r>
              <a:rPr lang="nl-BE" dirty="0" smtClean="0"/>
              <a:t> </a:t>
            </a:r>
            <a:r>
              <a:rPr lang="nl-BE" dirty="0" smtClean="0">
                <a:solidFill>
                  <a:srgbClr val="FF0000"/>
                </a:solidFill>
              </a:rPr>
              <a:t>(</a:t>
            </a:r>
            <a:r>
              <a:rPr lang="nl-BE" dirty="0" err="1" smtClean="0">
                <a:solidFill>
                  <a:srgbClr val="FF0000"/>
                </a:solidFill>
              </a:rPr>
              <a:t>fast</a:t>
            </a:r>
            <a:r>
              <a:rPr lang="nl-BE" dirty="0" smtClean="0">
                <a:solidFill>
                  <a:srgbClr val="FF0000"/>
                </a:solidFill>
              </a:rPr>
              <a:t>) </a:t>
            </a:r>
            <a:r>
              <a:rPr lang="nl-BE" dirty="0" err="1" smtClean="0">
                <a:solidFill>
                  <a:srgbClr val="FF0000"/>
                </a:solidFill>
              </a:rPr>
              <a:t>interactions</a:t>
            </a:r>
            <a:r>
              <a:rPr lang="nl-BE" dirty="0" smtClean="0">
                <a:solidFill>
                  <a:schemeClr val="tx1"/>
                </a:solidFill>
              </a:rPr>
              <a:t>, </a:t>
            </a:r>
          </a:p>
          <a:p>
            <a:pPr marL="0" lvl="1" indent="0">
              <a:buNone/>
            </a:pPr>
            <a:r>
              <a:rPr lang="nl-BE" dirty="0" smtClean="0"/>
              <a:t>-  </a:t>
            </a:r>
            <a:r>
              <a:rPr lang="nl-BE" dirty="0" err="1" smtClean="0"/>
              <a:t>interactions</a:t>
            </a:r>
            <a:r>
              <a:rPr lang="nl-BE" dirty="0" smtClean="0"/>
              <a:t> </a:t>
            </a:r>
            <a:r>
              <a:rPr lang="nl-BE" dirty="0" err="1" smtClean="0"/>
              <a:t>which</a:t>
            </a:r>
            <a:r>
              <a:rPr lang="nl-BE" dirty="0" smtClean="0"/>
              <a:t> are  </a:t>
            </a:r>
            <a:r>
              <a:rPr lang="nl-BE" sz="2800" b="1" dirty="0" err="1" smtClean="0">
                <a:solidFill>
                  <a:srgbClr val="FF0000"/>
                </a:solidFill>
              </a:rPr>
              <a:t>not</a:t>
            </a:r>
            <a:r>
              <a:rPr lang="nl-BE" sz="2800" b="1" dirty="0" smtClean="0">
                <a:solidFill>
                  <a:srgbClr val="FF0000"/>
                </a:solidFill>
              </a:rPr>
              <a:t> </a:t>
            </a:r>
            <a:r>
              <a:rPr lang="nl-BE" sz="2800" b="1" dirty="0" err="1" smtClean="0">
                <a:solidFill>
                  <a:srgbClr val="FF0000"/>
                </a:solidFill>
              </a:rPr>
              <a:t>seen</a:t>
            </a:r>
            <a:r>
              <a:rPr lang="nl-BE" sz="2800" b="1" dirty="0" smtClean="0">
                <a:solidFill>
                  <a:srgbClr val="FF0000"/>
                </a:solidFill>
              </a:rPr>
              <a:t>   </a:t>
            </a:r>
            <a:r>
              <a:rPr lang="nl-BE" sz="2800" b="1" dirty="0" err="1" smtClean="0">
                <a:solidFill>
                  <a:srgbClr val="FF0000"/>
                </a:solidFill>
              </a:rPr>
              <a:t>untill</a:t>
            </a:r>
            <a:r>
              <a:rPr lang="nl-BE" sz="2800" b="1" dirty="0" smtClean="0">
                <a:solidFill>
                  <a:srgbClr val="FF0000"/>
                </a:solidFill>
              </a:rPr>
              <a:t> </a:t>
            </a:r>
            <a:r>
              <a:rPr lang="nl-BE" sz="2800" b="1" dirty="0" err="1" smtClean="0">
                <a:solidFill>
                  <a:srgbClr val="FF0000"/>
                </a:solidFill>
              </a:rPr>
              <a:t>it</a:t>
            </a:r>
            <a:r>
              <a:rPr lang="nl-BE" sz="2800" b="1" dirty="0" smtClean="0">
                <a:solidFill>
                  <a:srgbClr val="FF0000"/>
                </a:solidFill>
              </a:rPr>
              <a:t> is </a:t>
            </a:r>
            <a:r>
              <a:rPr lang="nl-BE" sz="2800" b="1" dirty="0" err="1" smtClean="0">
                <a:solidFill>
                  <a:srgbClr val="FF0000"/>
                </a:solidFill>
              </a:rPr>
              <a:t>too</a:t>
            </a:r>
            <a:r>
              <a:rPr lang="nl-BE" sz="2800" b="1" dirty="0" smtClean="0">
                <a:solidFill>
                  <a:srgbClr val="FF0000"/>
                </a:solidFill>
              </a:rPr>
              <a:t> late </a:t>
            </a:r>
            <a:r>
              <a:rPr lang="nl-BE" sz="2400" dirty="0" smtClean="0">
                <a:solidFill>
                  <a:srgbClr val="FF0000"/>
                </a:solidFill>
              </a:rPr>
              <a:t>(accident</a:t>
            </a:r>
            <a:r>
              <a:rPr lang="nl-BE" sz="2400" dirty="0">
                <a:solidFill>
                  <a:srgbClr val="FF0000"/>
                </a:solidFill>
              </a:rPr>
              <a:t>)</a:t>
            </a:r>
            <a:endParaRPr lang="nl-BE" sz="3200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nl-BE" sz="3200" b="1" dirty="0" smtClean="0">
                <a:solidFill>
                  <a:srgbClr val="FF0000"/>
                </a:solidFill>
              </a:rPr>
              <a:t>								  </a:t>
            </a:r>
            <a:r>
              <a:rPr lang="nl-BE" sz="2000" dirty="0" smtClean="0">
                <a:solidFill>
                  <a:schemeClr val="tx1"/>
                </a:solidFill>
              </a:rPr>
              <a:t>				</a:t>
            </a:r>
            <a:endParaRPr lang="nl-BE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475656" y="6571793"/>
            <a:ext cx="6264696" cy="286207"/>
          </a:xfrm>
        </p:spPr>
        <p:txBody>
          <a:bodyPr/>
          <a:lstStyle/>
          <a:p>
            <a:r>
              <a:rPr lang="en-US" dirty="0" smtClean="0"/>
              <a:t>Horseshoe Bay, TX      10th of  April 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kstvak 4"/>
          <p:cNvSpPr txBox="1"/>
          <p:nvPr/>
        </p:nvSpPr>
        <p:spPr>
          <a:xfrm>
            <a:off x="154832" y="548680"/>
            <a:ext cx="90010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FF0000"/>
                </a:solidFill>
              </a:rPr>
              <a:t>Why applying </a:t>
            </a:r>
            <a:r>
              <a:rPr lang="en-US" sz="3200" b="1" dirty="0" smtClean="0">
                <a:solidFill>
                  <a:srgbClr val="FF0000"/>
                </a:solidFill>
              </a:rPr>
              <a:t>a Systemic </a:t>
            </a:r>
            <a:r>
              <a:rPr lang="en-US" sz="3200" b="1" dirty="0">
                <a:solidFill>
                  <a:srgbClr val="FF0000"/>
                </a:solidFill>
              </a:rPr>
              <a:t>view </a:t>
            </a:r>
            <a:r>
              <a:rPr lang="en-US" sz="2000" b="1" dirty="0" smtClean="0">
                <a:solidFill>
                  <a:srgbClr val="FF0000"/>
                </a:solidFill>
              </a:rPr>
              <a:t>on an </a:t>
            </a:r>
            <a:r>
              <a:rPr lang="en-US" sz="3200" b="1" dirty="0" err="1" smtClean="0">
                <a:solidFill>
                  <a:srgbClr val="FF0000"/>
                </a:solidFill>
              </a:rPr>
              <a:t>Organisation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nl-BE" sz="3200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82300" y="4077072"/>
            <a:ext cx="8799134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nl-BE" sz="2800" dirty="0" err="1"/>
              <a:t>Many</a:t>
            </a:r>
            <a:r>
              <a:rPr lang="nl-BE" sz="2800" dirty="0"/>
              <a:t> </a:t>
            </a:r>
            <a:r>
              <a:rPr lang="nl-BE" sz="2800" b="1" dirty="0" err="1"/>
              <a:t>Organisational</a:t>
            </a:r>
            <a:r>
              <a:rPr lang="nl-BE" sz="2800" b="1" dirty="0"/>
              <a:t> Factors </a:t>
            </a:r>
            <a:r>
              <a:rPr lang="nl-BE" sz="2800" dirty="0" smtClean="0"/>
              <a:t>are </a:t>
            </a:r>
            <a:r>
              <a:rPr lang="nl-BE" sz="2800" b="1" dirty="0" smtClean="0">
                <a:solidFill>
                  <a:srgbClr val="FF0000"/>
                </a:solidFill>
              </a:rPr>
              <a:t>“</a:t>
            </a:r>
            <a:r>
              <a:rPr lang="nl-BE" sz="2800" b="1" dirty="0" err="1" smtClean="0">
                <a:solidFill>
                  <a:srgbClr val="FF0000"/>
                </a:solidFill>
              </a:rPr>
              <a:t>sleeping</a:t>
            </a:r>
            <a:r>
              <a:rPr lang="nl-BE" sz="2800" b="1" dirty="0" smtClean="0">
                <a:solidFill>
                  <a:srgbClr val="FF0000"/>
                </a:solidFill>
              </a:rPr>
              <a:t>/</a:t>
            </a:r>
            <a:r>
              <a:rPr lang="nl-BE" sz="2800" b="1" dirty="0" err="1" smtClean="0">
                <a:solidFill>
                  <a:srgbClr val="FF0000"/>
                </a:solidFill>
              </a:rPr>
              <a:t>dormant</a:t>
            </a:r>
            <a:r>
              <a:rPr lang="nl-BE" sz="2800" b="1" dirty="0" smtClean="0">
                <a:solidFill>
                  <a:srgbClr val="FF0000"/>
                </a:solidFill>
              </a:rPr>
              <a:t> ” </a:t>
            </a:r>
            <a:r>
              <a:rPr lang="nl-BE" sz="2800" dirty="0" smtClean="0"/>
              <a:t>in </a:t>
            </a:r>
            <a:r>
              <a:rPr lang="nl-BE" sz="2800" dirty="0" err="1" smtClean="0"/>
              <a:t>many</a:t>
            </a:r>
            <a:r>
              <a:rPr lang="nl-BE" sz="2800" dirty="0" smtClean="0"/>
              <a:t>  </a:t>
            </a:r>
            <a:r>
              <a:rPr lang="nl-BE" sz="2800" dirty="0" err="1" smtClean="0"/>
              <a:t>Organisations</a:t>
            </a:r>
            <a:r>
              <a:rPr lang="nl-BE" sz="2800" dirty="0" smtClean="0"/>
              <a:t>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32950" y="5445224"/>
            <a:ext cx="8809656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nl-BE" sz="3200" dirty="0" err="1" smtClean="0"/>
              <a:t>When</a:t>
            </a:r>
            <a:r>
              <a:rPr lang="nl-BE" sz="3200" dirty="0" smtClean="0"/>
              <a:t> </a:t>
            </a:r>
            <a:r>
              <a:rPr lang="nl-BE" sz="3200" b="1" dirty="0" err="1" smtClean="0">
                <a:solidFill>
                  <a:srgbClr val="FF0000"/>
                </a:solidFill>
              </a:rPr>
              <a:t>not</a:t>
            </a:r>
            <a:r>
              <a:rPr lang="nl-BE" sz="3200" b="1" dirty="0" smtClean="0">
                <a:solidFill>
                  <a:srgbClr val="FF0000"/>
                </a:solidFill>
              </a:rPr>
              <a:t> </a:t>
            </a:r>
            <a:r>
              <a:rPr lang="nl-BE" sz="3200" b="1" dirty="0" err="1" smtClean="0">
                <a:solidFill>
                  <a:srgbClr val="FF0000"/>
                </a:solidFill>
              </a:rPr>
              <a:t>detected</a:t>
            </a:r>
            <a:r>
              <a:rPr lang="nl-BE" sz="3200" b="1" dirty="0" smtClean="0">
                <a:solidFill>
                  <a:srgbClr val="FF0000"/>
                </a:solidFill>
              </a:rPr>
              <a:t> </a:t>
            </a:r>
            <a:r>
              <a:rPr lang="nl-BE" sz="3200" b="1" dirty="0">
                <a:solidFill>
                  <a:srgbClr val="FF0000"/>
                </a:solidFill>
              </a:rPr>
              <a:t>in time </a:t>
            </a:r>
            <a:endParaRPr lang="nl-BE" sz="3200" b="1" dirty="0" smtClean="0">
              <a:solidFill>
                <a:srgbClr val="FF0000"/>
              </a:solidFill>
            </a:endParaRPr>
          </a:p>
          <a:p>
            <a:pPr marL="0" lvl="1" algn="ctr"/>
            <a:r>
              <a:rPr lang="nl-BE" sz="3200" b="1" dirty="0" smtClean="0">
                <a:solidFill>
                  <a:srgbClr val="FF0000"/>
                </a:solidFill>
              </a:rPr>
              <a:t>SYSTEM FAILURES </a:t>
            </a:r>
            <a:r>
              <a:rPr lang="nl-BE" sz="2800" b="1" dirty="0" err="1" smtClean="0"/>
              <a:t>become</a:t>
            </a:r>
            <a:r>
              <a:rPr lang="nl-BE" sz="2800" b="1" dirty="0" smtClean="0"/>
              <a:t> </a:t>
            </a:r>
            <a:r>
              <a:rPr lang="nl-BE" sz="3200" b="1" dirty="0" smtClean="0">
                <a:solidFill>
                  <a:srgbClr val="FF0000"/>
                </a:solidFill>
              </a:rPr>
              <a:t>ACCIDENTS</a:t>
            </a:r>
            <a:r>
              <a:rPr lang="nl-BE" sz="3200" b="1" dirty="0">
                <a:solidFill>
                  <a:srgbClr val="FF0000"/>
                </a:solidFill>
              </a:rPr>
              <a:t>!!! </a:t>
            </a:r>
          </a:p>
        </p:txBody>
      </p:sp>
    </p:spTree>
    <p:extLst>
      <p:ext uri="{BB962C8B-B14F-4D97-AF65-F5344CB8AC3E}">
        <p14:creationId xmlns:p14="http://schemas.microsoft.com/office/powerpoint/2010/main" val="28776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lderheid">
  <a:themeElements>
    <a:clrScheme name="Helderhei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lderhei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1108</Words>
  <Application>Microsoft Office PowerPoint</Application>
  <PresentationFormat>Bildschirmpräsentation (4:3)</PresentationFormat>
  <Paragraphs>482</Paragraphs>
  <Slides>33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Helderheid</vt:lpstr>
      <vt:lpstr>Use of STAMP and related methods in  Audits  and   Inspections </vt:lpstr>
      <vt:lpstr>Professional Background and Timeline</vt:lpstr>
      <vt:lpstr>Disclaimer</vt:lpstr>
      <vt:lpstr> Journey to STAMP (1) </vt:lpstr>
      <vt:lpstr> Journey to STAMP (2) </vt:lpstr>
      <vt:lpstr> Journey to STAMP (3) </vt:lpstr>
      <vt:lpstr>FACTORS</vt:lpstr>
      <vt:lpstr>Different factors (TF , OF and HF)  in  REGULATION   ===&gt; SAFETY MANAGEMENT SYSTEM</vt:lpstr>
      <vt:lpstr>PowerPoint-Präsentation</vt:lpstr>
      <vt:lpstr>A quote about systems</vt:lpstr>
      <vt:lpstr>Major Hazards  +   Accidents in Major Hazards Industries</vt:lpstr>
      <vt:lpstr> Journey to STAMP (4) </vt:lpstr>
      <vt:lpstr>PowerPoint-Präsentation</vt:lpstr>
      <vt:lpstr>IMPACT ORGANIZATIONAL FACTORS</vt:lpstr>
      <vt:lpstr>So  the Journey became a project !</vt:lpstr>
      <vt:lpstr>Project   WIP </vt:lpstr>
      <vt:lpstr>AUDITING    [STAMP use for AUDITING]</vt:lpstr>
      <vt:lpstr>Added value of STAMP/CAST/STPA  (1)</vt:lpstr>
      <vt:lpstr>Added value of STAMP/CAST/STPA  (2)</vt:lpstr>
      <vt:lpstr>Added value of STAMP/CAST/STPA  (3)</vt:lpstr>
      <vt:lpstr>Main value for     AUDITS</vt:lpstr>
      <vt:lpstr>Proof and evidences</vt:lpstr>
      <vt:lpstr>(High Level) Organisational  Factors</vt:lpstr>
      <vt:lpstr>Audit Objects</vt:lpstr>
      <vt:lpstr>Looking  at  systems   Prof Nancy Levinson  MI University </vt:lpstr>
      <vt:lpstr> </vt:lpstr>
      <vt:lpstr>Looking  at  systems   Prof Nancy Levinson  MIT University</vt:lpstr>
      <vt:lpstr>General Purpose of Auditing</vt:lpstr>
      <vt:lpstr>Closing the GAP    on     ALL levels</vt:lpstr>
      <vt:lpstr>Auditing   for detecting the gap</vt:lpstr>
      <vt:lpstr>WIP    WORK IN PROGRESS</vt:lpstr>
      <vt:lpstr>Project </vt:lpstr>
      <vt:lpstr>Thanks for your attention !!!! QUESTIONS  ???</vt:lpstr>
    </vt:vector>
  </TitlesOfParts>
  <Company>FOD Werkgelegenheid, Arbeid en Sociaal Overleg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VERSCHUEREN Frank</dc:creator>
  <cp:lastModifiedBy>Sven Stefan Krauss</cp:lastModifiedBy>
  <cp:revision>102</cp:revision>
  <cp:lastPrinted>2016-09-13T14:18:48Z</cp:lastPrinted>
  <dcterms:created xsi:type="dcterms:W3CDTF">2016-08-30T18:35:13Z</dcterms:created>
  <dcterms:modified xsi:type="dcterms:W3CDTF">2016-10-04T07:05:43Z</dcterms:modified>
</cp:coreProperties>
</file>