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7" r:id="rId4"/>
    <p:sldId id="270" r:id="rId5"/>
    <p:sldId id="263" r:id="rId6"/>
    <p:sldId id="258" r:id="rId7"/>
    <p:sldId id="298" r:id="rId8"/>
    <p:sldId id="259" r:id="rId9"/>
    <p:sldId id="264" r:id="rId10"/>
    <p:sldId id="299" r:id="rId11"/>
    <p:sldId id="282" r:id="rId12"/>
    <p:sldId id="276" r:id="rId13"/>
    <p:sldId id="285" r:id="rId14"/>
    <p:sldId id="300" r:id="rId15"/>
    <p:sldId id="283" r:id="rId16"/>
    <p:sldId id="303" r:id="rId17"/>
    <p:sldId id="284" r:id="rId18"/>
    <p:sldId id="286" r:id="rId19"/>
    <p:sldId id="301" r:id="rId20"/>
    <p:sldId id="275" r:id="rId21"/>
    <p:sldId id="268" r:id="rId22"/>
    <p:sldId id="296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723" autoAdjust="0"/>
  </p:normalViewPr>
  <p:slideViewPr>
    <p:cSldViewPr snapToGrid="0">
      <p:cViewPr varScale="1">
        <p:scale>
          <a:sx n="105" d="100"/>
          <a:sy n="105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56AA-71DD-495C-A0D3-6293BBF6C27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7723-225A-4558-97A1-6DA0519820F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7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50ED-8CEB-49D3-AD54-F7A75F87015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4775B-1F2C-4415-96CD-7BDB91A71E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4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2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1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6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4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8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14/09/2016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3D7B-1C9F-4254-AC98-632A98711A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7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F3BB-DF14-470A-8057-6C0341F19F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3D7B-1C9F-4254-AC98-632A98711A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14/09/2016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633B-99C5-43AC-B2D9-B3EB4EEB00B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Safety of automated vehicle trials: an STPA application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Stephanie Alvarez, Yves Page &amp; Franck Guarnieri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European STAMP Workshop</a:t>
            </a:r>
          </a:p>
        </p:txBody>
      </p:sp>
      <p:pic>
        <p:nvPicPr>
          <p:cNvPr id="4" name="Picture Placeholder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48272" r="17151" b="-9498"/>
          <a:stretch/>
        </p:blipFill>
        <p:spPr>
          <a:xfrm>
            <a:off x="9317630" y="5871744"/>
            <a:ext cx="2700739" cy="756206"/>
          </a:xfrm>
          <a:prstGeom prst="rect">
            <a:avLst/>
          </a:prstGeom>
          <a:ln>
            <a:noFill/>
          </a:ln>
        </p:spPr>
      </p:pic>
      <p:pic>
        <p:nvPicPr>
          <p:cNvPr id="5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6349"/>
          <a:stretch>
            <a:fillRect/>
          </a:stretch>
        </p:blipFill>
        <p:spPr>
          <a:xfrm>
            <a:off x="203200" y="5866045"/>
            <a:ext cx="965200" cy="75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115" y="5866045"/>
            <a:ext cx="1523810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89400" y="3872145"/>
            <a:ext cx="7594600" cy="238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3791" y="1485441"/>
            <a:ext cx="7594600" cy="210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8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STRUCTURE OF THE GENERIC FRAMEWORK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06216" y="1529921"/>
            <a:ext cx="456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. Vehicle trial compliance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9622" y="2026700"/>
            <a:ext cx="6820268" cy="1280705"/>
            <a:chOff x="4533532" y="2185196"/>
            <a:chExt cx="6820268" cy="1280705"/>
          </a:xfrm>
        </p:grpSpPr>
        <p:sp>
          <p:nvSpPr>
            <p:cNvPr id="10" name="TextBox 9"/>
            <p:cNvSpPr txBox="1"/>
            <p:nvPr/>
          </p:nvSpPr>
          <p:spPr>
            <a:xfrm>
              <a:off x="4533532" y="2185196"/>
              <a:ext cx="392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Administration procedures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33532" y="2610302"/>
              <a:ext cx="3920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Ethical framework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3532" y="3004236"/>
              <a:ext cx="392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Legal framework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50278" y="2185196"/>
              <a:ext cx="300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Insurance policy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50279" y="2610302"/>
              <a:ext cx="3003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Company standards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20614" y="3935018"/>
            <a:ext cx="47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II. Vehicle trial safety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3532" y="4422426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Trial objectives and conditions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3532" y="5013606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Trial preparation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3532" y="5604786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Trial operation (vehicle, trial site, driver, etc.)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3331808" y="2539415"/>
            <a:ext cx="741983" cy="118348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25" idx="1"/>
          </p:cNvCxnSpPr>
          <p:nvPr/>
        </p:nvCxnSpPr>
        <p:spPr>
          <a:xfrm>
            <a:off x="3331808" y="3722904"/>
            <a:ext cx="757592" cy="134278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410" y="3307405"/>
            <a:ext cx="2946398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 Safety Requirements</a:t>
            </a:r>
          </a:p>
          <a:p>
            <a:pPr algn="ctr"/>
            <a:r>
              <a:rPr lang="en-US" sz="2400" dirty="0" smtClean="0"/>
              <a:t>(128)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06059"/>
              </p:ext>
            </p:extLst>
          </p:nvPr>
        </p:nvGraphicFramePr>
        <p:xfrm>
          <a:off x="745967" y="1442279"/>
          <a:ext cx="1070006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292"/>
                <a:gridCol w="4753085"/>
                <a:gridCol w="35666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UCA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Scenario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Safety requirement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trial manager gets an inadequate insurance policy for the vehicle trial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[Missing feedback] </a:t>
                      </a:r>
                      <a:r>
                        <a:rPr lang="en-US" sz="2000" dirty="0" smtClean="0"/>
                        <a:t>The trial manager</a:t>
                      </a:r>
                      <a:r>
                        <a:rPr lang="en-US" sz="2000" baseline="0" dirty="0" smtClean="0"/>
                        <a:t> gest an inadequate insurance policy for the vehicle trial because the trial manager does not get feedback from the company management on the conditions and procedures for insurance policies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trial manager must get feedback</a:t>
                      </a:r>
                      <a:r>
                        <a:rPr lang="en-US" sz="2000" baseline="0" dirty="0" smtClean="0"/>
                        <a:t> from the company management on the conditions and procedures for insurance policies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[Inadequate mental model] </a:t>
                      </a:r>
                      <a:r>
                        <a:rPr lang="en-US" sz="2000" dirty="0" smtClean="0"/>
                        <a:t>The trial manager</a:t>
                      </a:r>
                      <a:r>
                        <a:rPr lang="en-US" sz="2000" baseline="0" dirty="0" smtClean="0"/>
                        <a:t> gest an inadequate insurance policy for the vehicle trial because the trial manager does not have the knowledge to evaluate the coverage and applicability of the insurance policy for non-standard trials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The trial manager must contact</a:t>
                      </a:r>
                      <a:r>
                        <a:rPr lang="en-US" sz="2000" baseline="0" dirty="0" smtClean="0"/>
                        <a:t> the insurance department and request the evaluation of the insurance policy’s coverage ad application for non-standard trials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16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FOR TRIAL COMPLIANCE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70780"/>
              </p:ext>
            </p:extLst>
          </p:nvPr>
        </p:nvGraphicFramePr>
        <p:xfrm>
          <a:off x="838200" y="1408409"/>
          <a:ext cx="105156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716"/>
                <a:gridCol w="4441351"/>
                <a:gridCol w="32935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UCA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Scenario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Safety requirement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trial manager establishes general trial conditions that are unsafe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[Inadequate mental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model]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trial manager establishes general trial conditions that are unsafe because he/she is not aware of the trial hazards thus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he/she does not realize that trial conditions are unsafe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mental model of the trial manager must include trial hazards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driver puts the vehicle in an unsafe situation during the driving phase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[Inadequate mental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model] </a:t>
                      </a:r>
                      <a:r>
                        <a:rPr lang="en-US" sz="2000" dirty="0" smtClean="0"/>
                        <a:t>The driver puts the vehicle in an unsafe situation because he/she does not understand the vehicle system that is being tested or does not have the required knowledge to operate it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mental</a:t>
                      </a:r>
                      <a:r>
                        <a:rPr lang="en-US" sz="2000" baseline="0" dirty="0" smtClean="0"/>
                        <a:t> model of the driver must include the information/knowledge necessary to understand and operate the system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16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FOR TRIAL SAFETY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5443285" y="3400238"/>
            <a:ext cx="927200" cy="56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THE GENERIC FRAMEWORK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9894" y="1279158"/>
            <a:ext cx="4263797" cy="84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.  Applying the “Generic” framework on a highway pilot demonstration: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09894" y="2349419"/>
            <a:ext cx="4263797" cy="74078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Meetings, design reviews, conversations with the demo team.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09895" y="4954479"/>
            <a:ext cx="4263796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on the demonstration operation process to consider AV specificities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9894" y="3658726"/>
            <a:ext cx="4263797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the generic framework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400504" y="1230320"/>
            <a:ext cx="5278878" cy="500422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811343" y="3100178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811343" y="4411355"/>
            <a:ext cx="457200" cy="54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HIGHWAY PILOT DEMONSTRATION</a:t>
            </a:r>
            <a:endParaRPr lang="en-US" sz="4000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3" t="8270" r="5618" b="2637"/>
          <a:stretch>
            <a:fillRect/>
          </a:stretch>
        </p:blipFill>
        <p:spPr bwMode="auto">
          <a:xfrm>
            <a:off x="6956286" y="1825133"/>
            <a:ext cx="4564728" cy="41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877" y="1842529"/>
            <a:ext cx="5960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Several automakers participated in the demonstration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</a:t>
            </a:r>
            <a:r>
              <a:rPr lang="en-US" sz="2600" dirty="0" smtClean="0"/>
              <a:t>howcase AV to the EU </a:t>
            </a:r>
            <a:r>
              <a:rPr lang="en-US" sz="2600" dirty="0"/>
              <a:t>Minsters of </a:t>
            </a:r>
            <a:r>
              <a:rPr lang="en-US" sz="2600" dirty="0" smtClean="0"/>
              <a:t>Transport </a:t>
            </a:r>
            <a:r>
              <a:rPr lang="en-US" sz="2600" dirty="0"/>
              <a:t>(</a:t>
            </a:r>
            <a:r>
              <a:rPr lang="en-US" sz="2600" dirty="0" smtClean="0"/>
              <a:t>passengers of the demo)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Highway Pilot prototype was a hands off, feet off and eyes off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Demonstration on urban and highway roads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Happy ending: No accidents &amp; declaration of Amsterdam signed!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THE GENERIC FRAMEWORK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09894" y="1279158"/>
            <a:ext cx="4263797" cy="84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.  Applying the “Generic” framework on a highway pilot demonstration: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9894" y="2349419"/>
            <a:ext cx="4263797" cy="74078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Meetings, design reviews, conversations with the demo team.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09895" y="4954479"/>
            <a:ext cx="4263796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on the demonstration operation process to consider AV specificities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9894" y="3658726"/>
            <a:ext cx="4263797" cy="7426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the generic framework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400504" y="1230320"/>
            <a:ext cx="5278878" cy="500422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811343" y="3100178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811343" y="4411355"/>
            <a:ext cx="457200" cy="54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443285" y="3400238"/>
            <a:ext cx="927200" cy="56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8240904" y="2192893"/>
            <a:ext cx="727632" cy="38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2720" y="3712587"/>
            <a:ext cx="7594600" cy="238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720" y="1335724"/>
            <a:ext cx="7594600" cy="210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9536" y="1370363"/>
            <a:ext cx="456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. Vehicle trial compliance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82942" y="1867142"/>
            <a:ext cx="6820268" cy="1280705"/>
            <a:chOff x="4533532" y="2185196"/>
            <a:chExt cx="6820268" cy="1280705"/>
          </a:xfrm>
        </p:grpSpPr>
        <p:sp>
          <p:nvSpPr>
            <p:cNvPr id="25" name="TextBox 24"/>
            <p:cNvSpPr txBox="1"/>
            <p:nvPr/>
          </p:nvSpPr>
          <p:spPr>
            <a:xfrm>
              <a:off x="4533532" y="2185196"/>
              <a:ext cx="392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Administration procedures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3532" y="2610302"/>
              <a:ext cx="3920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Ethical framework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33532" y="3004236"/>
              <a:ext cx="392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Legal framework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50278" y="2185196"/>
              <a:ext cx="300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Insurance policy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50279" y="2610302"/>
              <a:ext cx="3003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Company standards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73934" y="3775460"/>
            <a:ext cx="47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II. Vehicle trial safety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6852" y="4262868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Trial objectives and conditions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6852" y="4854048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Trial preparation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6852" y="5445228"/>
            <a:ext cx="66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Trial operation (vehicle, trial site, driver, etc.)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8536" y="4301415"/>
            <a:ext cx="2554941" cy="1288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 specific to Automated Vehicles</a:t>
            </a:r>
            <a:endParaRPr lang="en-US" sz="2000" dirty="0"/>
          </a:p>
        </p:txBody>
      </p:sp>
      <p:sp>
        <p:nvSpPr>
          <p:cNvPr id="34" name="Right Arrow 33"/>
          <p:cNvSpPr/>
          <p:nvPr/>
        </p:nvSpPr>
        <p:spPr>
          <a:xfrm>
            <a:off x="8240904" y="4724533"/>
            <a:ext cx="727632" cy="38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68536" y="1728564"/>
            <a:ext cx="2554941" cy="1288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OK (after some updates)</a:t>
            </a:r>
            <a:endParaRPr lang="en-US" sz="20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THE GENERIC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SPECIFICITIES OF AUTOMATED VEHICLES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46223"/>
              </p:ext>
            </p:extLst>
          </p:nvPr>
        </p:nvGraphicFramePr>
        <p:xfrm>
          <a:off x="1007534" y="1898506"/>
          <a:ext cx="45974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UCA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 driver puts the vehicle in an unsafe situation during the driving phase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 vehicle has an inadequate response to the driver's inputs during the driving-phase of the vehicle trial.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5384" y="2342049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can put the vehicle in an unsafe situation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5384" y="3238025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can drive the vehicle w/o the driver’s inputs on actuators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757334" y="2426085"/>
            <a:ext cx="694267" cy="478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88025" y="3263855"/>
            <a:ext cx="694267" cy="478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8089" y="4477513"/>
            <a:ext cx="9455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 into account the specificities of vehicle automation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how vehicle automation interacts with the whole process (other controllers and phases of the trial)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5443285" y="3400238"/>
            <a:ext cx="927200" cy="56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9894" y="1279158"/>
            <a:ext cx="4263797" cy="84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.  Applying the “Generic” framework on a highway pilot demonstration: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09894" y="2349419"/>
            <a:ext cx="4263797" cy="74078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Meetings, design reviews, conversations with the demo team.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09895" y="4954479"/>
            <a:ext cx="4263796" cy="7426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on the demonstration operation process to consider AV specificities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9894" y="3658726"/>
            <a:ext cx="4263797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the generic framework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400504" y="1230320"/>
            <a:ext cx="5278878" cy="500422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811343" y="3100178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811343" y="4411355"/>
            <a:ext cx="457200" cy="54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THE GENERIC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7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ACCIDENTS, HAZARDS AND CONSTRAINTS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47451"/>
              </p:ext>
            </p:extLst>
          </p:nvPr>
        </p:nvGraphicFramePr>
        <p:xfrm>
          <a:off x="1116186" y="1614979"/>
          <a:ext cx="9954769" cy="14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639"/>
                <a:gridCol w="9225130"/>
              </a:tblGrid>
              <a:tr h="48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A-1: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die or get injured from road crashes during a vehicle trial.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A-2: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 damage from road crashes during a vehicle trial.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A-3: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prototypes (or parts) get stolen or tampered.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59725"/>
              </p:ext>
            </p:extLst>
          </p:nvPr>
        </p:nvGraphicFramePr>
        <p:xfrm>
          <a:off x="1113756" y="3936992"/>
          <a:ext cx="9954769" cy="48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769"/>
                <a:gridCol w="922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H-3: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Non-authorized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have access to the prototypes.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23620"/>
              </p:ext>
            </p:extLst>
          </p:nvPr>
        </p:nvGraphicFramePr>
        <p:xfrm>
          <a:off x="1113756" y="5285804"/>
          <a:ext cx="9957199" cy="48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069"/>
                <a:gridCol w="9225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SC-3: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Non-authorized people must not have access to the prototypes.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12849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During the </a:t>
            </a:r>
            <a:r>
              <a:rPr lang="en-US" sz="3200" dirty="0"/>
              <a:t>development </a:t>
            </a:r>
            <a:r>
              <a:rPr lang="en-US" sz="3200" dirty="0" smtClean="0"/>
              <a:t>of vehicle systems, </a:t>
            </a:r>
            <a:r>
              <a:rPr lang="en-US" sz="3200" dirty="0"/>
              <a:t>automakers need to validate aspects such as: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772" y="2903814"/>
            <a:ext cx="6726384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Technical readiness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Technical reliability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Safety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Acceptability &amp; usage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Social impacts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etc.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60240"/>
            <a:ext cx="10515600" cy="101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Validations are carried out via several means like simulation, component </a:t>
            </a:r>
            <a:r>
              <a:rPr lang="en-US" sz="3200" dirty="0" smtClean="0"/>
              <a:t>testing and </a:t>
            </a:r>
            <a:r>
              <a:rPr lang="en-US" sz="3200" dirty="0"/>
              <a:t>vehicle trials on </a:t>
            </a:r>
            <a:r>
              <a:rPr lang="en-US" sz="3200" dirty="0" smtClean="0"/>
              <a:t>roads.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364693"/>
            <a:ext cx="10515600" cy="101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New challenge: automated vehicle trials (experiments and demonstrations)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CB43-A471-4B5D-B427-3C8FA36543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1211145" y="1459572"/>
            <a:ext cx="3872277" cy="2734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Dutch Ministry of infrastructure and the environment</a:t>
            </a:r>
            <a:endParaRPr lang="en-US" sz="900" dirty="0"/>
          </a:p>
        </p:txBody>
      </p:sp>
      <p:sp>
        <p:nvSpPr>
          <p:cNvPr id="137" name="Rectangle 136"/>
          <p:cNvSpPr/>
          <p:nvPr/>
        </p:nvSpPr>
        <p:spPr>
          <a:xfrm>
            <a:off x="1211146" y="2875932"/>
            <a:ext cx="2642680" cy="3526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Renault (project leader and technical team)</a:t>
            </a:r>
            <a:endParaRPr lang="en-US" sz="900" dirty="0"/>
          </a:p>
        </p:txBody>
      </p:sp>
      <p:sp>
        <p:nvSpPr>
          <p:cNvPr id="138" name="Rectangle 137"/>
          <p:cNvSpPr/>
          <p:nvPr/>
        </p:nvSpPr>
        <p:spPr>
          <a:xfrm>
            <a:off x="2232075" y="4571908"/>
            <a:ext cx="1811819" cy="1476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Driver</a:t>
            </a:r>
            <a:endParaRPr lang="en-US" sz="900" dirty="0"/>
          </a:p>
        </p:txBody>
      </p:sp>
      <p:sp>
        <p:nvSpPr>
          <p:cNvPr id="139" name="Rectangle 138"/>
          <p:cNvSpPr/>
          <p:nvPr/>
        </p:nvSpPr>
        <p:spPr>
          <a:xfrm>
            <a:off x="1362435" y="4575826"/>
            <a:ext cx="590670" cy="3313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Emergency stop</a:t>
            </a:r>
            <a:endParaRPr lang="en-US" sz="800" dirty="0"/>
          </a:p>
        </p:txBody>
      </p:sp>
      <p:sp>
        <p:nvSpPr>
          <p:cNvPr id="140" name="Rectangle 139"/>
          <p:cNvSpPr/>
          <p:nvPr/>
        </p:nvSpPr>
        <p:spPr>
          <a:xfrm>
            <a:off x="2150497" y="5190142"/>
            <a:ext cx="478712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Actuators</a:t>
            </a:r>
            <a:endParaRPr lang="en-US" sz="800" dirty="0"/>
          </a:p>
        </p:txBody>
      </p:sp>
      <p:sp>
        <p:nvSpPr>
          <p:cNvPr id="141" name="Rectangle 140"/>
          <p:cNvSpPr/>
          <p:nvPr/>
        </p:nvSpPr>
        <p:spPr>
          <a:xfrm>
            <a:off x="3584698" y="5190143"/>
            <a:ext cx="478712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Sensors</a:t>
            </a:r>
            <a:endParaRPr lang="en-US" sz="800" dirty="0"/>
          </a:p>
        </p:txBody>
      </p:sp>
      <p:sp>
        <p:nvSpPr>
          <p:cNvPr id="142" name="Rectangle 141"/>
          <p:cNvSpPr/>
          <p:nvPr/>
        </p:nvSpPr>
        <p:spPr>
          <a:xfrm>
            <a:off x="1089481" y="5532812"/>
            <a:ext cx="2973929" cy="2789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Vehicle</a:t>
            </a:r>
            <a:endParaRPr lang="en-US" sz="800" dirty="0"/>
          </a:p>
        </p:txBody>
      </p:sp>
      <p:sp>
        <p:nvSpPr>
          <p:cNvPr id="143" name="Rectangle 142"/>
          <p:cNvSpPr/>
          <p:nvPr/>
        </p:nvSpPr>
        <p:spPr>
          <a:xfrm>
            <a:off x="2760542" y="4914766"/>
            <a:ext cx="754636" cy="1979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600" dirty="0" smtClean="0"/>
              <a:t>Automated Controller</a:t>
            </a:r>
            <a:endParaRPr lang="en-US" sz="600" dirty="0"/>
          </a:p>
        </p:txBody>
      </p:sp>
      <p:sp>
        <p:nvSpPr>
          <p:cNvPr id="144" name="Rectangle 143"/>
          <p:cNvSpPr/>
          <p:nvPr/>
        </p:nvSpPr>
        <p:spPr>
          <a:xfrm>
            <a:off x="4360827" y="4571909"/>
            <a:ext cx="786192" cy="12398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Infrastructure</a:t>
            </a:r>
            <a:endParaRPr lang="en-US" sz="800" dirty="0"/>
          </a:p>
        </p:txBody>
      </p:sp>
      <p:sp>
        <p:nvSpPr>
          <p:cNvPr id="145" name="Rectangle 144"/>
          <p:cNvSpPr/>
          <p:nvPr/>
        </p:nvSpPr>
        <p:spPr>
          <a:xfrm>
            <a:off x="838200" y="3802491"/>
            <a:ext cx="4538285" cy="2157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308592" y="5600326"/>
            <a:ext cx="698122" cy="1439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/>
              <a:t>Ministers</a:t>
            </a:r>
            <a:endParaRPr lang="en-US" sz="9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953105" y="3825795"/>
            <a:ext cx="232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Demonstration </a:t>
            </a:r>
            <a:r>
              <a:rPr lang="en-US" sz="1200" b="1" dirty="0"/>
              <a:t>o</a:t>
            </a:r>
            <a:r>
              <a:rPr lang="en-US" sz="1200" b="1" dirty="0" smtClean="0"/>
              <a:t>peration process</a:t>
            </a:r>
            <a:endParaRPr lang="en-US" sz="1200" b="1" dirty="0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4352141" y="1744862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435102" y="1744862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4618183" y="3236211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4751827" y="3236211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3853826" y="3010425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53826" y="3117037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43" idx="1"/>
            <a:endCxn id="140" idx="0"/>
          </p:cNvCxnSpPr>
          <p:nvPr/>
        </p:nvCxnSpPr>
        <p:spPr>
          <a:xfrm rot="10800000" flipV="1">
            <a:off x="2508542" y="5013720"/>
            <a:ext cx="252000" cy="176422"/>
          </a:xfrm>
          <a:prstGeom prst="bentConnector2">
            <a:avLst/>
          </a:prstGeom>
          <a:ln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141" idx="0"/>
            <a:endCxn id="143" idx="3"/>
          </p:cNvCxnSpPr>
          <p:nvPr/>
        </p:nvCxnSpPr>
        <p:spPr>
          <a:xfrm rot="16200000" flipV="1">
            <a:off x="3533178" y="4992143"/>
            <a:ext cx="180000" cy="216000"/>
          </a:xfrm>
          <a:prstGeom prst="bentConnector2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endCxn id="141" idx="3"/>
          </p:cNvCxnSpPr>
          <p:nvPr/>
        </p:nvCxnSpPr>
        <p:spPr>
          <a:xfrm flipH="1">
            <a:off x="4063410" y="5269217"/>
            <a:ext cx="297417" cy="2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138" idx="3"/>
          </p:cNvCxnSpPr>
          <p:nvPr/>
        </p:nvCxnSpPr>
        <p:spPr>
          <a:xfrm flipH="1" flipV="1">
            <a:off x="4043894" y="4645754"/>
            <a:ext cx="316933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>
            <a:off x="3033007" y="4709183"/>
            <a:ext cx="125" cy="19800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233666" y="4716766"/>
            <a:ext cx="125" cy="19800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39" idx="2"/>
            <a:endCxn id="140" idx="1"/>
          </p:cNvCxnSpPr>
          <p:nvPr/>
        </p:nvCxnSpPr>
        <p:spPr>
          <a:xfrm rot="16200000" flipH="1">
            <a:off x="1723116" y="4841836"/>
            <a:ext cx="362035" cy="492727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364025" y="4733976"/>
            <a:ext cx="0" cy="45616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1953105" y="4639657"/>
            <a:ext cx="27897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635639" y="4312072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44" idx="0"/>
          </p:cNvCxnSpPr>
          <p:nvPr/>
        </p:nvCxnSpPr>
        <p:spPr>
          <a:xfrm flipH="1" flipV="1">
            <a:off x="4710477" y="4337908"/>
            <a:ext cx="0" cy="23400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3100022" y="4323881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3233666" y="4312072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853826" y="534829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 flipV="1">
            <a:off x="1217036" y="4323881"/>
            <a:ext cx="0" cy="120893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2926323" y="5960090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926323" y="5996316"/>
            <a:ext cx="103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External factors</a:t>
            </a:r>
            <a:endParaRPr lang="en-US" sz="900" dirty="0"/>
          </a:p>
        </p:txBody>
      </p:sp>
      <p:sp>
        <p:nvSpPr>
          <p:cNvPr id="174" name="Rectangle 173"/>
          <p:cNvSpPr/>
          <p:nvPr/>
        </p:nvSpPr>
        <p:spPr>
          <a:xfrm>
            <a:off x="1735380" y="2027304"/>
            <a:ext cx="1384326" cy="1728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/>
              <a:t>RDW</a:t>
            </a:r>
            <a:endParaRPr lang="en-US" sz="900" dirty="0"/>
          </a:p>
        </p:txBody>
      </p:sp>
      <p:sp>
        <p:nvSpPr>
          <p:cNvPr id="175" name="Rectangle 174"/>
          <p:cNvSpPr/>
          <p:nvPr/>
        </p:nvSpPr>
        <p:spPr>
          <a:xfrm>
            <a:off x="3515178" y="2214488"/>
            <a:ext cx="1583421" cy="2622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/>
              <a:t>Amsterdam city</a:t>
            </a:r>
            <a:endParaRPr lang="en-US" sz="900" dirty="0"/>
          </a:p>
        </p:txBody>
      </p:sp>
      <p:sp>
        <p:nvSpPr>
          <p:cNvPr id="176" name="Rectangle 175"/>
          <p:cNvSpPr/>
          <p:nvPr/>
        </p:nvSpPr>
        <p:spPr>
          <a:xfrm>
            <a:off x="1089481" y="4098339"/>
            <a:ext cx="4057538" cy="2255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Safety monitor</a:t>
            </a:r>
            <a:endParaRPr lang="en-US" sz="900" dirty="0"/>
          </a:p>
        </p:txBody>
      </p:sp>
      <p:sp>
        <p:nvSpPr>
          <p:cNvPr id="178" name="Rectangle 177"/>
          <p:cNvSpPr/>
          <p:nvPr/>
        </p:nvSpPr>
        <p:spPr>
          <a:xfrm>
            <a:off x="1569678" y="3412079"/>
            <a:ext cx="756804" cy="15814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Service provider</a:t>
            </a:r>
            <a:endParaRPr lang="en-US" sz="800" dirty="0"/>
          </a:p>
        </p:txBody>
      </p:sp>
      <p:sp>
        <p:nvSpPr>
          <p:cNvPr id="179" name="Rectangle 178"/>
          <p:cNvSpPr/>
          <p:nvPr/>
        </p:nvSpPr>
        <p:spPr>
          <a:xfrm>
            <a:off x="4173677" y="2868558"/>
            <a:ext cx="932856" cy="3600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Other participants</a:t>
            </a:r>
            <a:endParaRPr lang="en-US" sz="800" dirty="0"/>
          </a:p>
        </p:txBody>
      </p:sp>
      <p:cxnSp>
        <p:nvCxnSpPr>
          <p:cNvPr id="180" name="Straight Arrow Connector 179"/>
          <p:cNvCxnSpPr/>
          <p:nvPr/>
        </p:nvCxnSpPr>
        <p:spPr>
          <a:xfrm flipH="1">
            <a:off x="2393692" y="5353635"/>
            <a:ext cx="125" cy="18000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4060099" y="5679959"/>
            <a:ext cx="297417" cy="2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2362110" y="2211922"/>
            <a:ext cx="0" cy="6552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2495754" y="2200113"/>
            <a:ext cx="0" cy="6552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1378477" y="1744862"/>
            <a:ext cx="0" cy="11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1512121" y="1733053"/>
            <a:ext cx="0" cy="11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4620995" y="2476785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4754639" y="2476785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620332" y="2476785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3753976" y="2476785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1882292" y="3229487"/>
            <a:ext cx="0" cy="1872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2015936" y="3229487"/>
            <a:ext cx="0" cy="1872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1882292" y="3568902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2015936" y="3568902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838200" y="445336"/>
            <a:ext cx="10515600" cy="508934"/>
          </a:xfrm>
        </p:spPr>
        <p:txBody>
          <a:bodyPr>
            <a:noAutofit/>
          </a:bodyPr>
          <a:lstStyle/>
          <a:p>
            <a:r>
              <a:rPr lang="en-US" sz="4000" dirty="0" smtClean="0"/>
              <a:t>STPA ON A HIGHWAY PILOT DEMONSTRATION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18089"/>
              </p:ext>
            </p:extLst>
          </p:nvPr>
        </p:nvGraphicFramePr>
        <p:xfrm>
          <a:off x="6182073" y="2298520"/>
          <a:ext cx="5425743" cy="2273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076"/>
                <a:gridCol w="3336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Controller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Control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Action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4676"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Driver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Activate AD mode 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78">
                <a:tc vMerge="1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Activate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Emergency Stop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78">
                <a:tc vMerge="1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Takeover control of the vehicle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78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Automation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Provide control of the vehicle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78">
                <a:tc vMerge="1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Handover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control of the vehicle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9083" y="4757522"/>
            <a:ext cx="533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Examples of control </a:t>
            </a:r>
            <a:r>
              <a:rPr lang="en-US" sz="1600" dirty="0"/>
              <a:t>a</a:t>
            </a:r>
            <a:r>
              <a:rPr lang="en-US" sz="1600" dirty="0" smtClean="0"/>
              <a:t>ctions specific to automated vehicles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0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ADDITIONAL SAFETY REQUIREMENTS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27546"/>
              </p:ext>
            </p:extLst>
          </p:nvPr>
        </p:nvGraphicFramePr>
        <p:xfrm>
          <a:off x="838200" y="1690688"/>
          <a:ext cx="105156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716"/>
                <a:gridCol w="4441351"/>
                <a:gridCol w="32935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UCA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Scenario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Safety requirement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driver activates AD mode when AD mode conditions are not met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[Inadequate mental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model]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driver activates AD mode when conditions for AD mode are not met because he/she is unaware that conditions are not met due to a lack of system knowledge and understanding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 mental model of the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driver must include adequate system knowledge and understanding which help him/her to determine if conditions are met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Automation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provides control of the vehicle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and puts the vehicle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 an unsafe situation (i.e.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leaves the roadway)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when AD mode is activated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[Measurement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inaccuracies]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vehicle leaves the roadway when AD mode is activated because a portion of the highway has degraded road markings and thus the camera provides inaccurate measurements to the automated controller which result in the vehicle to leaving the roadway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The vehicle driven on manual mode must drive the demonstration route and verify sensor’s performance and infrastructure conditions before the event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5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722"/>
            <a:ext cx="10515600" cy="5189186"/>
          </a:xfrm>
        </p:spPr>
        <p:txBody>
          <a:bodyPr>
            <a:normAutofit/>
          </a:bodyPr>
          <a:lstStyle/>
          <a:p>
            <a:r>
              <a:rPr lang="en-US" dirty="0" smtClean="0"/>
              <a:t>STPA worked on the Generic Framework for vehicle trial safety and the demonstration of a Highway Pilot System (automated vehicle). </a:t>
            </a:r>
          </a:p>
          <a:p>
            <a:r>
              <a:rPr lang="en-US" dirty="0" smtClean="0"/>
              <a:t>STPA approach vs company (existing) procedures:</a:t>
            </a:r>
          </a:p>
          <a:p>
            <a:pPr lvl="1"/>
            <a:r>
              <a:rPr lang="en-US" dirty="0" smtClean="0"/>
              <a:t>A control structure gives a better understanding of the system</a:t>
            </a:r>
          </a:p>
          <a:p>
            <a:pPr lvl="1"/>
            <a:r>
              <a:rPr lang="en-US" dirty="0" smtClean="0"/>
              <a:t>Extend the scope of analysis (human and organizational factors)</a:t>
            </a:r>
          </a:p>
          <a:p>
            <a:pPr lvl="1"/>
            <a:r>
              <a:rPr lang="en-US" dirty="0" smtClean="0"/>
              <a:t>Captures more causes of accidents</a:t>
            </a:r>
          </a:p>
          <a:p>
            <a:pPr lvl="1"/>
            <a:r>
              <a:rPr lang="en-US" dirty="0" smtClean="0"/>
              <a:t>Universal tool (many applications)</a:t>
            </a:r>
          </a:p>
          <a:p>
            <a:r>
              <a:rPr lang="en-US" dirty="0"/>
              <a:t>The STPA analyses took time and efforts but we see it as an </a:t>
            </a:r>
            <a:r>
              <a:rPr lang="en-US" dirty="0" smtClean="0"/>
              <a:t>investment.</a:t>
            </a:r>
          </a:p>
          <a:p>
            <a:r>
              <a:rPr lang="en-US" dirty="0" smtClean="0"/>
              <a:t>It helped creating an expertise and an interest in STAMP.</a:t>
            </a:r>
          </a:p>
          <a:p>
            <a:r>
              <a:rPr lang="en-US" dirty="0" smtClean="0"/>
              <a:t>We </a:t>
            </a:r>
            <a:r>
              <a:rPr lang="en-US" dirty="0"/>
              <a:t>know the “what” (Safety Requirements) but not the “how</a:t>
            </a:r>
            <a:r>
              <a:rPr lang="en-US" dirty="0" smtClean="0"/>
              <a:t>”…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80368" y="1579826"/>
            <a:ext cx="3700462" cy="4233862"/>
            <a:chOff x="516640" y="1599276"/>
            <a:chExt cx="3701073" cy="4233340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610814" y="2459592"/>
              <a:ext cx="3606899" cy="3373024"/>
              <a:chOff x="1738824" y="1877350"/>
              <a:chExt cx="3606899" cy="337302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55047" y="1877353"/>
                <a:ext cx="587472" cy="2893655"/>
              </a:xfrm>
              <a:prstGeom prst="rect">
                <a:avLst/>
              </a:prstGeom>
              <a:solidFill>
                <a:srgbClr val="0090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70751" y="2450369"/>
                <a:ext cx="584296" cy="2320639"/>
              </a:xfrm>
              <a:prstGeom prst="rect">
                <a:avLst/>
              </a:prstGeom>
              <a:solidFill>
                <a:srgbClr val="59CF8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84866" y="3036085"/>
                <a:ext cx="585885" cy="1734923"/>
              </a:xfrm>
              <a:prstGeom prst="rect">
                <a:avLst/>
              </a:prstGeom>
              <a:solidFill>
                <a:srgbClr val="ABD5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27562" y="3610689"/>
                <a:ext cx="557304" cy="1160319"/>
              </a:xfrm>
              <a:prstGeom prst="rect">
                <a:avLst/>
              </a:prstGeom>
              <a:solidFill>
                <a:srgbClr val="003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36915" y="4190055"/>
                <a:ext cx="590647" cy="580953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44679" y="4736087"/>
                <a:ext cx="592236" cy="36508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969696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49471" y="4455135"/>
                <a:ext cx="331843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49645" y="4455135"/>
                <a:ext cx="330254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22828" y="4455135"/>
                <a:ext cx="331842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86483" y="4472595"/>
                <a:ext cx="330254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59665" y="4472595"/>
                <a:ext cx="331842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4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32847" y="4471008"/>
                <a:ext cx="331843" cy="5841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969696"/>
                    </a:solidFill>
                    <a:latin typeface="Calibri" panose="020F0502020204030204"/>
                    <a:ea typeface="+mn-ea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44679" y="4972596"/>
                <a:ext cx="592236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No Automation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09922" y="4972596"/>
                <a:ext cx="592236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Driver Assistance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87868" y="4972596"/>
                <a:ext cx="590647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Partial Automation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78515" y="4972596"/>
                <a:ext cx="592236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Conditional Automation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64400" y="4972596"/>
                <a:ext cx="590647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High Automation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02650" y="4972596"/>
                <a:ext cx="592236" cy="2777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Full Automation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38328" y="4286881"/>
                <a:ext cx="1644921" cy="2888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HUMAN DRIVER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MONITORS DRIVING ENVIRONMENT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69046" y="3748784"/>
                <a:ext cx="1676677" cy="30793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AUTOMATED DRIVING SYSTEM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MONITORS DRIVING ENVIRONMENT</a:t>
                </a:r>
              </a:p>
            </p:txBody>
          </p:sp>
        </p:grpSp>
        <p:grpSp>
          <p:nvGrpSpPr>
            <p:cNvPr id="7" name="Groupe 17"/>
            <p:cNvGrpSpPr>
              <a:grpSpLocks/>
            </p:cNvGrpSpPr>
            <p:nvPr/>
          </p:nvGrpSpPr>
          <p:grpSpPr bwMode="auto">
            <a:xfrm>
              <a:off x="1423850" y="3160369"/>
              <a:ext cx="676089" cy="720000"/>
              <a:chOff x="3765485" y="2485916"/>
              <a:chExt cx="1224136" cy="108012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36" t="74872" r="-2" b="2"/>
              <a:stretch>
                <a:fillRect/>
              </a:stretch>
            </p:blipFill>
            <p:spPr bwMode="auto">
              <a:xfrm>
                <a:off x="3961017" y="2625696"/>
                <a:ext cx="833072" cy="720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Ellipse 20"/>
              <p:cNvSpPr/>
              <p:nvPr/>
            </p:nvSpPr>
            <p:spPr>
              <a:xfrm>
                <a:off x="3764402" y="2484757"/>
                <a:ext cx="1224676" cy="108107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" name="Connecteur droit 21"/>
              <p:cNvCxnSpPr>
                <a:cxnSpLocks noChangeShapeType="1"/>
                <a:stCxn id="21" idx="1"/>
                <a:endCxn id="21" idx="5"/>
              </p:cNvCxnSpPr>
              <p:nvPr/>
            </p:nvCxnSpPr>
            <p:spPr bwMode="auto">
              <a:xfrm>
                <a:off x="3944756" y="2644097"/>
                <a:ext cx="865595" cy="76375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516640" y="3164942"/>
              <a:ext cx="684000" cy="720080"/>
              <a:chOff x="671275" y="3108434"/>
              <a:chExt cx="684000" cy="72008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30" y="3213916"/>
                <a:ext cx="573290" cy="477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Ellipse 24"/>
              <p:cNvSpPr/>
              <p:nvPr/>
            </p:nvSpPr>
            <p:spPr>
              <a:xfrm>
                <a:off x="671275" y="3107850"/>
                <a:ext cx="684325" cy="72063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19" name="Connecteur droit 25"/>
              <p:cNvCxnSpPr>
                <a:cxnSpLocks noChangeShapeType="1"/>
                <a:stCxn id="18" idx="1"/>
                <a:endCxn id="18" idx="5"/>
              </p:cNvCxnSpPr>
              <p:nvPr/>
            </p:nvCxnSpPr>
            <p:spPr bwMode="auto">
              <a:xfrm>
                <a:off x="771444" y="3213887"/>
                <a:ext cx="483662" cy="509174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Groupe 26"/>
            <p:cNvGrpSpPr>
              <a:grpSpLocks/>
            </p:cNvGrpSpPr>
            <p:nvPr/>
          </p:nvGrpSpPr>
          <p:grpSpPr bwMode="auto">
            <a:xfrm>
              <a:off x="2406951" y="2246604"/>
              <a:ext cx="684000" cy="719999"/>
              <a:chOff x="6300192" y="2827433"/>
              <a:chExt cx="1224136" cy="1080120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605" y="2867660"/>
                <a:ext cx="1005309" cy="1005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Ellipse 28"/>
              <p:cNvSpPr/>
              <p:nvPr/>
            </p:nvSpPr>
            <p:spPr>
              <a:xfrm>
                <a:off x="6301468" y="2827871"/>
                <a:ext cx="1221877" cy="10786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16" name="Connecteur droit 29"/>
              <p:cNvCxnSpPr>
                <a:cxnSpLocks noChangeShapeType="1"/>
                <a:stCxn id="15" idx="1"/>
                <a:endCxn id="15" idx="5"/>
              </p:cNvCxnSpPr>
              <p:nvPr/>
            </p:nvCxnSpPr>
            <p:spPr bwMode="auto">
              <a:xfrm>
                <a:off x="6479462" y="2985614"/>
                <a:ext cx="865597" cy="76375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447984" y="1599276"/>
              <a:ext cx="684000" cy="720000"/>
              <a:chOff x="3447984" y="1853276"/>
              <a:chExt cx="684000" cy="720000"/>
            </a:xfrm>
          </p:grpSpPr>
          <p:sp>
            <p:nvSpPr>
              <p:cNvPr id="11" name="Ellipse 32"/>
              <p:cNvSpPr/>
              <p:nvPr/>
            </p:nvSpPr>
            <p:spPr>
              <a:xfrm>
                <a:off x="3447649" y="1853276"/>
                <a:ext cx="684325" cy="72063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12" name="Pictur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842" y="1915600"/>
                <a:ext cx="559687" cy="55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3563536" y="1966171"/>
                <a:ext cx="483661" cy="5091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3" name="TextBox 81"/>
          <p:cNvSpPr txBox="1">
            <a:spLocks noChangeArrowheads="1"/>
          </p:cNvSpPr>
          <p:nvPr/>
        </p:nvSpPr>
        <p:spPr bwMode="auto">
          <a:xfrm>
            <a:off x="1054995" y="5872425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chemeClr val="tx1"/>
                </a:solidFill>
              </a:rPr>
              <a:t>Classification of the levels of vehicle automation according to the </a:t>
            </a:r>
            <a:r>
              <a:rPr lang="en-US" altLang="en-US" sz="1400" b="0" dirty="0" smtClean="0">
                <a:solidFill>
                  <a:schemeClr val="tx1"/>
                </a:solidFill>
              </a:rPr>
              <a:t>(SAE 2014)</a:t>
            </a:r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4853" y="1760118"/>
            <a:ext cx="4061011" cy="842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Technical challenges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6254853" y="3264353"/>
            <a:ext cx="4061011" cy="842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Human Factor Issues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6254854" y="4768587"/>
            <a:ext cx="4061011" cy="842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Interaction with traffic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Automakers need to ensure the safety of all vehicle trials (including the ones involving automated vehicles).</a:t>
            </a:r>
          </a:p>
          <a:p>
            <a:r>
              <a:rPr lang="en-US" sz="3200" dirty="0" smtClean="0"/>
              <a:t>Objective: to establish a “generic” framework for the safety of vehicle trials and to apply it to a demonstration of a highway pilot system (SAE 3).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9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5443285" y="3400238"/>
            <a:ext cx="927200" cy="56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9894" y="1279158"/>
            <a:ext cx="4263797" cy="84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.  Applying the “Generic” framework on a highway pilot demonstration: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09894" y="2349419"/>
            <a:ext cx="4263797" cy="74078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Meetings, design reviews, conversations with the demo team.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09895" y="4954479"/>
            <a:ext cx="4263796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on the demonstration operation process to consider AV specificities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9894" y="3658726"/>
            <a:ext cx="4263797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the generic framework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400504" y="1230320"/>
            <a:ext cx="5278878" cy="500422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811343" y="3100178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811343" y="4411355"/>
            <a:ext cx="457200" cy="54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29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GENERIC FRAMEWORK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57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7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 ACCIDENTS, HAZARDS AND CONSTRAINTS 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66421"/>
              </p:ext>
            </p:extLst>
          </p:nvPr>
        </p:nvGraphicFramePr>
        <p:xfrm>
          <a:off x="1116186" y="1366478"/>
          <a:ext cx="9954769" cy="9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639"/>
                <a:gridCol w="9225130"/>
              </a:tblGrid>
              <a:tr h="48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A-1: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die or get injured from road crashes during a vehicle trial.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A-2: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 damage from road crashes during a vehicle trial.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17241"/>
              </p:ext>
            </p:extLst>
          </p:nvPr>
        </p:nvGraphicFramePr>
        <p:xfrm>
          <a:off x="1118616" y="2731236"/>
          <a:ext cx="9954769" cy="157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769"/>
                <a:gridCol w="922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H-1: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Vehicle (driven by human, automation or in cooperation) violates minimum safety distance to objects, road users, other vehicles, etc. during a vehicle trial.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H-2: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Vehicle (driven by human, automation or in cooperation) leaves the roadway during a vehicle trial.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30953"/>
              </p:ext>
            </p:extLst>
          </p:nvPr>
        </p:nvGraphicFramePr>
        <p:xfrm>
          <a:off x="1113756" y="4703194"/>
          <a:ext cx="9957199" cy="157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069"/>
                <a:gridCol w="9225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SC-1: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Vehicles (driven by human, automation or in cooperation) must not violate minimum safety distance to objects, road users, other vehicles, etc. during a vehicle trial.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SC-2: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Vehicles (driven by human, automation or in cooperation) must not leave the roadway during a vehicle trial.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9726" y="1123756"/>
            <a:ext cx="2708505" cy="2734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Congress and Legislatures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1389726" y="1592403"/>
            <a:ext cx="2708506" cy="273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Government Agencies, Committees, associations, etc.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1389726" y="2038733"/>
            <a:ext cx="2708505" cy="273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Funding Agencies, European Commission, etc.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2349733" y="2707224"/>
            <a:ext cx="2727514" cy="1924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Company Management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2490407" y="3212684"/>
            <a:ext cx="904354" cy="17483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Trial Manager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2506211" y="3570441"/>
            <a:ext cx="904354" cy="17483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Trial Executor</a:t>
            </a:r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2506211" y="3934535"/>
            <a:ext cx="904354" cy="17483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Teams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3652054" y="3103499"/>
            <a:ext cx="1425193" cy="5075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Company Departments and Experts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2547264"/>
            <a:ext cx="988522" cy="16833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Other company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2192336" y="2539803"/>
            <a:ext cx="3070835" cy="16889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2279569" y="4482215"/>
            <a:ext cx="840783" cy="2245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/>
              <a:t>Service Provider</a:t>
            </a:r>
            <a:endParaRPr lang="en-US" sz="900" dirty="0"/>
          </a:p>
        </p:txBody>
      </p:sp>
      <p:sp>
        <p:nvSpPr>
          <p:cNvPr id="17" name="Rectangle 16"/>
          <p:cNvSpPr/>
          <p:nvPr/>
        </p:nvSpPr>
        <p:spPr>
          <a:xfrm>
            <a:off x="2093525" y="5213209"/>
            <a:ext cx="1811819" cy="1476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Driver</a:t>
            </a:r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1097430" y="5217127"/>
            <a:ext cx="717125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Experimenter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2011947" y="5831443"/>
            <a:ext cx="478712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Actuators</a:t>
            </a:r>
            <a:endParaRPr lang="en-US" sz="800" dirty="0"/>
          </a:p>
        </p:txBody>
      </p:sp>
      <p:sp>
        <p:nvSpPr>
          <p:cNvPr id="20" name="Rectangle 19"/>
          <p:cNvSpPr/>
          <p:nvPr/>
        </p:nvSpPr>
        <p:spPr>
          <a:xfrm>
            <a:off x="3446148" y="5831444"/>
            <a:ext cx="478712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Sensors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2621992" y="6094482"/>
            <a:ext cx="754636" cy="1581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800" dirty="0" smtClean="0"/>
              <a:t>Vehicle</a:t>
            </a:r>
            <a:endParaRPr lang="en-US" sz="800" dirty="0"/>
          </a:p>
        </p:txBody>
      </p:sp>
      <p:sp>
        <p:nvSpPr>
          <p:cNvPr id="22" name="Rectangle 21"/>
          <p:cNvSpPr/>
          <p:nvPr/>
        </p:nvSpPr>
        <p:spPr>
          <a:xfrm>
            <a:off x="2621992" y="5556067"/>
            <a:ext cx="754636" cy="1979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600" dirty="0" smtClean="0"/>
              <a:t>Automated Controller</a:t>
            </a:r>
            <a:endParaRPr lang="en-US" sz="600" dirty="0"/>
          </a:p>
        </p:txBody>
      </p:sp>
      <p:sp>
        <p:nvSpPr>
          <p:cNvPr id="23" name="Rectangle 22"/>
          <p:cNvSpPr/>
          <p:nvPr/>
        </p:nvSpPr>
        <p:spPr>
          <a:xfrm>
            <a:off x="4222277" y="5213210"/>
            <a:ext cx="786192" cy="11405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Infrastructure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838200" y="4940994"/>
            <a:ext cx="4424971" cy="151425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2246" y="4474468"/>
            <a:ext cx="886960" cy="2245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/>
              <a:t>Service Provider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5936" y="4950594"/>
            <a:ext cx="232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Trial </a:t>
            </a:r>
            <a:r>
              <a:rPr lang="en-US" sz="1200" b="1" dirty="0"/>
              <a:t>o</a:t>
            </a:r>
            <a:r>
              <a:rPr lang="en-US" sz="1200" b="1" dirty="0" smtClean="0"/>
              <a:t>peration process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12504" y="2312373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3446148" y="2312373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93229" y="2319834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26873" y="2319834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43642" y="186600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77286" y="186600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43642" y="1403231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777286" y="1403231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1826722" y="3259512"/>
            <a:ext cx="365614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3" idx="3"/>
            <a:endCxn id="14" idx="1"/>
          </p:cNvCxnSpPr>
          <p:nvPr/>
        </p:nvCxnSpPr>
        <p:spPr>
          <a:xfrm flipV="1">
            <a:off x="1826722" y="3384275"/>
            <a:ext cx="365614" cy="46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22" idx="1"/>
            <a:endCxn id="19" idx="0"/>
          </p:cNvCxnSpPr>
          <p:nvPr/>
        </p:nvCxnSpPr>
        <p:spPr>
          <a:xfrm rot="10800000" flipV="1">
            <a:off x="2369992" y="5655021"/>
            <a:ext cx="252000" cy="176422"/>
          </a:xfrm>
          <a:prstGeom prst="bentConnector2">
            <a:avLst/>
          </a:prstGeom>
          <a:ln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19" idx="2"/>
            <a:endCxn id="21" idx="1"/>
          </p:cNvCxnSpPr>
          <p:nvPr/>
        </p:nvCxnSpPr>
        <p:spPr>
          <a:xfrm rot="16200000" flipH="1">
            <a:off x="2344665" y="5896231"/>
            <a:ext cx="183964" cy="370689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20" idx="0"/>
            <a:endCxn id="22" idx="3"/>
          </p:cNvCxnSpPr>
          <p:nvPr/>
        </p:nvCxnSpPr>
        <p:spPr>
          <a:xfrm rot="16200000" flipV="1">
            <a:off x="3394628" y="5633444"/>
            <a:ext cx="180000" cy="216000"/>
          </a:xfrm>
          <a:prstGeom prst="bentConnector2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21" idx="3"/>
            <a:endCxn id="20" idx="2"/>
          </p:cNvCxnSpPr>
          <p:nvPr/>
        </p:nvCxnSpPr>
        <p:spPr>
          <a:xfrm flipV="1">
            <a:off x="3376628" y="5989595"/>
            <a:ext cx="308876" cy="144000"/>
          </a:xfrm>
          <a:prstGeom prst="bentConnector2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20" idx="3"/>
          </p:cNvCxnSpPr>
          <p:nvPr/>
        </p:nvCxnSpPr>
        <p:spPr>
          <a:xfrm flipH="1">
            <a:off x="3924860" y="5910518"/>
            <a:ext cx="297417" cy="2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17" idx="3"/>
          </p:cNvCxnSpPr>
          <p:nvPr/>
        </p:nvCxnSpPr>
        <p:spPr>
          <a:xfrm flipH="1" flipV="1">
            <a:off x="3905344" y="5287055"/>
            <a:ext cx="316933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2894457" y="5350484"/>
            <a:ext cx="125" cy="19800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3095116" y="5358067"/>
            <a:ext cx="125" cy="19800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8" idx="2"/>
            <a:endCxn id="19" idx="1"/>
          </p:cNvCxnSpPr>
          <p:nvPr/>
        </p:nvCxnSpPr>
        <p:spPr>
          <a:xfrm rot="16200000" flipH="1">
            <a:off x="1466350" y="5364921"/>
            <a:ext cx="535241" cy="555954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9" idx="0"/>
          </p:cNvCxnSpPr>
          <p:nvPr/>
        </p:nvCxnSpPr>
        <p:spPr>
          <a:xfrm>
            <a:off x="2194653" y="5375277"/>
            <a:ext cx="0" cy="45616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31032" y="5369360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357551" y="6218664"/>
            <a:ext cx="864726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14555" y="5246595"/>
            <a:ext cx="27897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814555" y="5307852"/>
            <a:ext cx="27897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271327" y="4223297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404971" y="4223297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271327" y="4699042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404971" y="4699042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602646" y="4699041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2736290" y="4699041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610335" y="4240468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743979" y="4240468"/>
            <a:ext cx="0" cy="23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113869" y="4223297"/>
            <a:ext cx="0" cy="72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247513" y="4223297"/>
            <a:ext cx="0" cy="720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401864" y="3253122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3400705" y="3333951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917041" y="3382542"/>
            <a:ext cx="0" cy="1908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3050685" y="3382542"/>
            <a:ext cx="0" cy="1908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930457" y="3745274"/>
            <a:ext cx="0" cy="19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3064101" y="3745274"/>
            <a:ext cx="0" cy="19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363017" y="2899658"/>
            <a:ext cx="0" cy="19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496661" y="2899658"/>
            <a:ext cx="0" cy="19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 flipV="1">
            <a:off x="5263171" y="5853410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63171" y="5546913"/>
            <a:ext cx="103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External factors</a:t>
            </a:r>
            <a:endParaRPr lang="en-US" sz="900" dirty="0"/>
          </a:p>
        </p:txBody>
      </p:sp>
      <p:sp>
        <p:nvSpPr>
          <p:cNvPr id="194" name="Title 1"/>
          <p:cNvSpPr>
            <a:spLocks noGrp="1"/>
          </p:cNvSpPr>
          <p:nvPr>
            <p:ph type="title"/>
          </p:nvPr>
        </p:nvSpPr>
        <p:spPr>
          <a:xfrm>
            <a:off x="838200" y="445336"/>
            <a:ext cx="10515600" cy="508934"/>
          </a:xfrm>
        </p:spPr>
        <p:txBody>
          <a:bodyPr>
            <a:noAutofit/>
          </a:bodyPr>
          <a:lstStyle/>
          <a:p>
            <a:r>
              <a:rPr lang="en-US" sz="4000" dirty="0" smtClean="0"/>
              <a:t>STPA ON A VEHICLE TRIAL PROCESS: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80342"/>
              </p:ext>
            </p:extLst>
          </p:nvPr>
        </p:nvGraphicFramePr>
        <p:xfrm>
          <a:off x="6260798" y="2411142"/>
          <a:ext cx="536719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4235"/>
                <a:gridCol w="16829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STPA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outputs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Unsafe Control</a:t>
                      </a:r>
                      <a:r>
                        <a:rPr lang="en-US" sz="2800" baseline="0" dirty="0" smtClean="0"/>
                        <a:t> Actions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Scenarios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Safety Requirements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128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1" name="Straight Arrow Connector 70"/>
          <p:cNvCxnSpPr/>
          <p:nvPr/>
        </p:nvCxnSpPr>
        <p:spPr>
          <a:xfrm>
            <a:off x="2931825" y="2892025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071469" y="2892025"/>
            <a:ext cx="1087" cy="324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6492" y="1277033"/>
            <a:ext cx="4916774" cy="495751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GENERIC FRAMEWORK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5882" y="1378350"/>
            <a:ext cx="3897995" cy="74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A. “Generic” Framework for the safety of vehicle trials: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82" y="4976253"/>
            <a:ext cx="3897995" cy="7426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 the outputs of the STPA analysis into a framework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2726279" y="3092074"/>
            <a:ext cx="457200" cy="5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726279" y="4412887"/>
            <a:ext cx="457200" cy="56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82" y="2349419"/>
            <a:ext cx="3897995" cy="7426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Data: Company procedures for vehicle trials and semi-structured interviews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882" y="3655440"/>
            <a:ext cx="3897995" cy="742655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STPA</a:t>
            </a:r>
            <a:r>
              <a:rPr lang="en-US" dirty="0" smtClean="0"/>
              <a:t> analysis on the vehicle trial process at the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Benutzerdefiniert</PresentationFormat>
  <Paragraphs>266</Paragraphs>
  <Slides>22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Safety of automated vehicle trials: an STPA application</vt:lpstr>
      <vt:lpstr>INTRODUCTION</vt:lpstr>
      <vt:lpstr>INTRODUCTION</vt:lpstr>
      <vt:lpstr>INTRODUCTION</vt:lpstr>
      <vt:lpstr>METHODS</vt:lpstr>
      <vt:lpstr>GENERIC FRAMEWORK</vt:lpstr>
      <vt:lpstr>SYSTEM ACCIDENTS, HAZARDS AND CONSTRAINTS </vt:lpstr>
      <vt:lpstr>STPA ON A VEHICLE TRIAL PROCESS:</vt:lpstr>
      <vt:lpstr>GENERIC FRAMEWORK</vt:lpstr>
      <vt:lpstr>STRUCTURE OF THE GENERIC FRAMEWORK</vt:lpstr>
      <vt:lpstr>EXAMPLE FOR TRIAL COMPLIANCE </vt:lpstr>
      <vt:lpstr>EXAMPLES FOR TRIAL SAFETY</vt:lpstr>
      <vt:lpstr>APPLYING THE GENERIC FRAMEWORK</vt:lpstr>
      <vt:lpstr>HIGHWAY PILOT DEMONSTRATION</vt:lpstr>
      <vt:lpstr>APPLYING THE GENERIC FRAMEWORK</vt:lpstr>
      <vt:lpstr>APPLYING THE GENERIC FRAMEWORK</vt:lpstr>
      <vt:lpstr>SPECIFICITIES OF AUTOMATED VEHICLES</vt:lpstr>
      <vt:lpstr>APPLYING THE GENERIC FRAMEWORK</vt:lpstr>
      <vt:lpstr>SYSTEM ACCIDENTS, HAZARDS AND CONSTRAINTS</vt:lpstr>
      <vt:lpstr>STPA ON A HIGHWAY PILOT DEMONSTRATION</vt:lpstr>
      <vt:lpstr>ADDITIONAL SAFETY REQUIREMENTS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of automated vehicles’ demonstrations and experiments: an STPA application</dc:title>
  <dc:creator>ALVAREZ Stephanie</dc:creator>
  <cp:lastModifiedBy>Sven Stefan Krauss</cp:lastModifiedBy>
  <cp:revision>136</cp:revision>
  <dcterms:created xsi:type="dcterms:W3CDTF">2016-09-06T11:16:10Z</dcterms:created>
  <dcterms:modified xsi:type="dcterms:W3CDTF">2016-10-04T07:23:54Z</dcterms:modified>
</cp:coreProperties>
</file>